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2"/>
  </p:sldMasterIdLst>
  <p:notesMasterIdLst>
    <p:notesMasterId r:id="rId20"/>
  </p:notesMasterIdLst>
  <p:sldIdLst>
    <p:sldId id="257" r:id="rId3"/>
    <p:sldId id="260" r:id="rId4"/>
    <p:sldId id="261" r:id="rId5"/>
    <p:sldId id="262" r:id="rId6"/>
    <p:sldId id="263" r:id="rId7"/>
    <p:sldId id="264" r:id="rId8"/>
    <p:sldId id="265" r:id="rId9"/>
    <p:sldId id="266" r:id="rId10"/>
    <p:sldId id="267" r:id="rId11"/>
    <p:sldId id="270" r:id="rId12"/>
    <p:sldId id="271" r:id="rId13"/>
    <p:sldId id="273" r:id="rId14"/>
    <p:sldId id="274" r:id="rId15"/>
    <p:sldId id="272" r:id="rId16"/>
    <p:sldId id="275" r:id="rId17"/>
    <p:sldId id="276" r:id="rId18"/>
    <p:sldId id="25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00" d="100"/>
          <a:sy n="100" d="100"/>
        </p:scale>
        <p:origin x="1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2022/10/18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915758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945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94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050B78-7ADE-4A49-916D-115781BC75B6}" type="slidenum">
              <a:rPr altLang="en-US" smtClean="0"/>
              <a:t>1</a:t>
            </a:fld>
            <a:endParaRPr lang="zh-CN" altLang="en-US"/>
          </a:p>
        </p:txBody>
      </p:sp>
    </p:spTree>
    <p:extLst>
      <p:ext uri="{BB962C8B-B14F-4D97-AF65-F5344CB8AC3E}">
        <p14:creationId xmlns:p14="http://schemas.microsoft.com/office/powerpoint/2010/main" val="2731131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22529"/>
          <p:cNvSpPr>
            <a:spLocks noGrp="1" noRot="1" noChangeAspect="1" noTextEdit="1"/>
          </p:cNvSpPr>
          <p:nvPr>
            <p:ph type="sldImg"/>
          </p:nvPr>
        </p:nvSpPr>
        <p:spPr/>
      </p:sp>
      <p:sp>
        <p:nvSpPr>
          <p:cNvPr id="22531" name="文本占位符 22530"/>
          <p:cNvSpPr>
            <a:spLocks noGrp="1"/>
          </p:cNvSpPr>
          <p:nvPr>
            <p:ph type="body" idx="1"/>
          </p:nvPr>
        </p:nvSpPr>
        <p:spPr/>
        <p:txBody>
          <a:bodyPr/>
          <a:lstStyle/>
          <a:p>
            <a:pPr lvl="0"/>
            <a:r>
              <a:rPr lang="zh-CN" altLang="en-US" dirty="0"/>
              <a:t>板书</a:t>
            </a:r>
            <a:r>
              <a:rPr lang="en-US" altLang="zh-CN"/>
              <a:t>:</a:t>
            </a:r>
            <a:r>
              <a:rPr lang="zh-CN" altLang="en-US" dirty="0"/>
              <a:t>汽化和液化过程  吸热和放热</a:t>
            </a:r>
          </a:p>
        </p:txBody>
      </p:sp>
    </p:spTree>
    <p:extLst>
      <p:ext uri="{BB962C8B-B14F-4D97-AF65-F5344CB8AC3E}">
        <p14:creationId xmlns:p14="http://schemas.microsoft.com/office/powerpoint/2010/main" val="3772387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2022/10/18</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2022/10/18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p:cNvGrpSpPr/>
          <p:nvPr userDrawn="1"/>
        </p:nvGrpSpPr>
        <p:grpSpPr bwMode="auto">
          <a:xfrm>
            <a:off x="319088" y="215900"/>
            <a:ext cx="11544300" cy="434975"/>
            <a:chOff x="319088" y="215900"/>
            <a:chExt cx="11544300" cy="434975"/>
          </a:xfrm>
        </p:grpSpPr>
        <p:grpSp>
          <p:nvGrpSpPr>
            <p:cNvPr id="3" name="组合 5"/>
            <p:cNvGrpSpPr/>
            <p:nvPr/>
          </p:nvGrpSpPr>
          <p:grpSpPr bwMode="auto">
            <a:xfrm>
              <a:off x="319088" y="215900"/>
              <a:ext cx="1595437" cy="434975"/>
              <a:chOff x="319833" y="6005359"/>
              <a:chExt cx="1770997" cy="433425"/>
            </a:xfrm>
          </p:grpSpPr>
          <p:pic>
            <p:nvPicPr>
              <p:cNvPr id="5" name="Picture 18" descr="D:\Documents\Pictures\畅言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864348" y="6068633"/>
                <a:ext cx="1226482" cy="3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mn-ea"/>
                  </a:rPr>
                  <a:t>畅言教育</a:t>
                </a:r>
              </a:p>
            </p:txBody>
          </p:sp>
        </p:grpSp>
        <p:pic>
          <p:nvPicPr>
            <p:cNvPr id="4"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9513" y="252413"/>
              <a:ext cx="5238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1"/>
          <p:cNvGrpSpPr/>
          <p:nvPr userDrawn="1"/>
        </p:nvGrpSpPr>
        <p:grpSpPr bwMode="auto">
          <a:xfrm>
            <a:off x="0" y="876300"/>
            <a:ext cx="8143875" cy="3740150"/>
            <a:chOff x="-1" y="869694"/>
            <a:chExt cx="8144452" cy="3740406"/>
          </a:xfrm>
        </p:grpSpPr>
        <p:sp>
          <p:nvSpPr>
            <p:cNvPr id="8" name="矩形 14"/>
            <p:cNvSpPr>
              <a:spLocks noChangeArrowheads="1"/>
            </p:cNvSpPr>
            <p:nvPr/>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a:p>
          </p:txBody>
        </p:sp>
        <p:pic>
          <p:nvPicPr>
            <p:cNvPr id="9" name="图片 28"/>
            <p:cNvPicPr>
              <a:picLocks noChangeAspect="1" noChangeArrowheads="1"/>
            </p:cNvPicPr>
            <p:nvPr/>
          </p:nvPicPr>
          <p:blipFill>
            <a:blip r:embed="rId4">
              <a:extLst>
                <a:ext uri="{28A0092B-C50C-407E-A947-70E740481C1C}">
                  <a14:useLocalDpi xmlns:a14="http://schemas.microsoft.com/office/drawing/2010/main" val="0"/>
                </a:ext>
              </a:extLst>
            </a:blip>
            <a:srcRect l="368" t="9363" r="29749" b="-82"/>
            <a:stretch>
              <a:fillRect/>
            </a:stretch>
          </p:blipFill>
          <p:spPr bwMode="auto">
            <a:xfrm>
              <a:off x="0" y="869694"/>
              <a:ext cx="8144450" cy="333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14"/>
          <p:cNvSpPr>
            <a:spLocks noChangeArrowheads="1"/>
          </p:cNvSpPr>
          <p:nvPr/>
        </p:nvSpPr>
        <p:spPr bwMode="auto">
          <a:xfrm>
            <a:off x="6531" y="1536700"/>
            <a:ext cx="8144451"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4"/>
          <p:cNvSpPr>
            <a:spLocks noChangeArrowheads="1"/>
          </p:cNvSpPr>
          <p:nvPr/>
        </p:nvSpPr>
        <p:spPr bwMode="auto">
          <a:xfrm>
            <a:off x="-2" y="171611"/>
            <a:ext cx="12192001"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pic>
        <p:nvPicPr>
          <p:cNvPr id="3" name="图片 21"/>
          <p:cNvPicPr>
            <a:picLocks noChangeAspect="1" noChangeArrowheads="1"/>
          </p:cNvPicPr>
          <p:nvPr userDrawn="1"/>
        </p:nvPicPr>
        <p:blipFill>
          <a:blip r:embed="rId2">
            <a:extLst>
              <a:ext uri="{28A0092B-C50C-407E-A947-70E740481C1C}">
                <a14:useLocalDpi xmlns:a14="http://schemas.microsoft.com/office/drawing/2010/main" val="0"/>
              </a:ext>
            </a:extLst>
          </a:blip>
          <a:srcRect l="-2669" t="12558" r="-10663" b="70840"/>
          <a:stretch>
            <a:fillRect/>
          </a:stretch>
        </p:blipFill>
        <p:spPr bwMode="auto">
          <a:xfrm>
            <a:off x="2233613" y="182563"/>
            <a:ext cx="9958387"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5"/>
          <p:cNvGrpSpPr/>
          <p:nvPr userDrawn="1"/>
        </p:nvGrpSpPr>
        <p:grpSpPr bwMode="auto">
          <a:xfrm>
            <a:off x="319088" y="215900"/>
            <a:ext cx="1595437" cy="434975"/>
            <a:chOff x="319833" y="6005359"/>
            <a:chExt cx="1770997" cy="433425"/>
          </a:xfrm>
        </p:grpSpPr>
        <p:pic>
          <p:nvPicPr>
            <p:cNvPr id="5" name="Picture 18" descr="D:\Documents\Pictures\畅言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864348" y="6068633"/>
              <a:ext cx="1226482" cy="3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rPr>
                <a:t>畅言教育</a:t>
              </a:r>
            </a:p>
          </p:txBody>
        </p:sp>
      </p:grpSp>
      <p:pic>
        <p:nvPicPr>
          <p:cNvPr id="7" name="图片 28"/>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339513" y="252413"/>
            <a:ext cx="5238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8"/>
          <p:cNvSpPr>
            <a:spLocks noChangeArrowheads="1"/>
          </p:cNvSpPr>
          <p:nvPr userDrawn="1"/>
        </p:nvSpPr>
        <p:spPr bwMode="auto">
          <a:xfrm>
            <a:off x="8199438" y="280988"/>
            <a:ext cx="3127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出版社 </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八</a:t>
            </a:r>
            <a:r>
              <a:rPr lang="zh-CN"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年级</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上</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2" name="组合 2"/>
          <p:cNvGrpSpPr/>
          <p:nvPr userDrawn="1"/>
        </p:nvGrpSpPr>
        <p:grpSpPr bwMode="auto">
          <a:xfrm>
            <a:off x="0" y="839788"/>
            <a:ext cx="12192000" cy="3122612"/>
            <a:chOff x="0" y="839788"/>
            <a:chExt cx="12192000" cy="3122612"/>
          </a:xfrm>
        </p:grpSpPr>
        <p:sp>
          <p:nvSpPr>
            <p:cNvPr id="3" name="矩形 14"/>
            <p:cNvSpPr>
              <a:spLocks noChangeArrowheads="1"/>
            </p:cNvSpPr>
            <p:nvPr/>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pic>
          <p:nvPicPr>
            <p:cNvPr id="4" name="图片 28"/>
            <p:cNvPicPr>
              <a:picLocks noChangeAspect="1" noChangeArrowheads="1"/>
            </p:cNvPicPr>
            <p:nvPr/>
          </p:nvPicPr>
          <p:blipFill>
            <a:blip r:embed="rId2">
              <a:extLst>
                <a:ext uri="{28A0092B-C50C-407E-A947-70E740481C1C}">
                  <a14:useLocalDpi xmlns:a14="http://schemas.microsoft.com/office/drawing/2010/main" val="0"/>
                </a:ext>
              </a:extLst>
            </a:blip>
            <a:srcRect t="9363" b="14136"/>
            <a:stretch>
              <a:fillRect/>
            </a:stretch>
          </p:blipFill>
          <p:spPr bwMode="auto">
            <a:xfrm>
              <a:off x="280416" y="839788"/>
              <a:ext cx="11640122"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14"/>
          <p:cNvSpPr>
            <a:spLocks noChangeArrowheads="1"/>
          </p:cNvSpPr>
          <p:nvPr/>
        </p:nvSpPr>
        <p:spPr bwMode="auto">
          <a:xfrm>
            <a:off x="-2" y="2127509"/>
            <a:ext cx="12192001"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grpSp>
        <p:nvGrpSpPr>
          <p:cNvPr id="6" name="组合 1"/>
          <p:cNvGrpSpPr/>
          <p:nvPr userDrawn="1"/>
        </p:nvGrpSpPr>
        <p:grpSpPr bwMode="auto">
          <a:xfrm>
            <a:off x="2646363" y="1322388"/>
            <a:ext cx="7770812" cy="1974850"/>
            <a:chOff x="2646363" y="1322388"/>
            <a:chExt cx="7770812" cy="1974850"/>
          </a:xfrm>
        </p:grpSpPr>
        <p:sp>
          <p:nvSpPr>
            <p:cNvPr id="7" name="矩形 8"/>
            <p:cNvSpPr>
              <a:spLocks noChangeArrowheads="1"/>
            </p:cNvSpPr>
            <p:nvPr/>
          </p:nvSpPr>
          <p:spPr bwMode="auto">
            <a:xfrm>
              <a:off x="2646363" y="2373313"/>
              <a:ext cx="7770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5400" b="1" spc="600" dirty="0">
                  <a:solidFill>
                    <a:schemeClr val="tx1">
                      <a:lumMod val="75000"/>
                      <a:lumOff val="25000"/>
                    </a:schemeClr>
                  </a:solidFill>
                  <a:latin typeface="微软雅黑" panose="020B0503020204020204" pitchFamily="34" charset="-122"/>
                  <a:ea typeface="微软雅黑" panose="020B0503020204020204" pitchFamily="34" charset="-122"/>
                  <a:sym typeface="+mn-ea"/>
                </a:rPr>
                <a:t>谢谢观看！</a:t>
              </a:r>
            </a:p>
          </p:txBody>
        </p:sp>
        <p:grpSp>
          <p:nvGrpSpPr>
            <p:cNvPr id="8" name="组合 5"/>
            <p:cNvGrpSpPr/>
            <p:nvPr/>
          </p:nvGrpSpPr>
          <p:grpSpPr bwMode="auto">
            <a:xfrm>
              <a:off x="4973638" y="1322388"/>
              <a:ext cx="2373312" cy="647700"/>
              <a:chOff x="319833" y="6005359"/>
              <a:chExt cx="1770997" cy="433425"/>
            </a:xfrm>
          </p:grpSpPr>
          <p:pic>
            <p:nvPicPr>
              <p:cNvPr id="9" name="Picture 18" descr="D:\Documents\Pictures\畅言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7"/>
              <p:cNvSpPr txBox="1">
                <a:spLocks noChangeArrowheads="1"/>
              </p:cNvSpPr>
              <p:nvPr/>
            </p:nvSpPr>
            <p:spPr bwMode="auto">
              <a:xfrm>
                <a:off x="864755" y="6104154"/>
                <a:ext cx="1226075" cy="30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b="1">
                    <a:solidFill>
                      <a:schemeClr val="bg1"/>
                    </a:solidFill>
                    <a:latin typeface="微软雅黑" panose="020B0503020204020204" pitchFamily="34" charset="-122"/>
                    <a:ea typeface="微软雅黑" panose="020B0503020204020204" pitchFamily="34" charset="-122"/>
                    <a:sym typeface="+mn-ea"/>
                  </a:rPr>
                  <a:t>畅言教育</a:t>
                </a:r>
              </a:p>
            </p:txBody>
          </p:sp>
        </p:grpSp>
      </p:grpSp>
      <p:grpSp>
        <p:nvGrpSpPr>
          <p:cNvPr id="11" name="组合 3"/>
          <p:cNvGrpSpPr/>
          <p:nvPr userDrawn="1"/>
        </p:nvGrpSpPr>
        <p:grpSpPr bwMode="auto">
          <a:xfrm>
            <a:off x="5326063" y="4156075"/>
            <a:ext cx="1666875" cy="2038350"/>
            <a:chOff x="5326063" y="4156075"/>
            <a:chExt cx="1666875" cy="2038350"/>
          </a:xfrm>
        </p:grpSpPr>
        <p:sp>
          <p:nvSpPr>
            <p:cNvPr id="12" name="矩形 8"/>
            <p:cNvSpPr>
              <a:spLocks noChangeArrowheads="1"/>
            </p:cNvSpPr>
            <p:nvPr/>
          </p:nvSpPr>
          <p:spPr bwMode="auto">
            <a:xfrm>
              <a:off x="5326063" y="5645150"/>
              <a:ext cx="16668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畅言教育二维码</a:t>
              </a:r>
              <a:endParaRPr lang="en-US" altLang="zh-CN" sz="1050" dirty="0">
                <a:solidFill>
                  <a:srgbClr val="767171"/>
                </a:solidFill>
                <a:latin typeface="微软雅黑" panose="020B0503020204020204" pitchFamily="34" charset="-122"/>
                <a:ea typeface="微软雅黑" panose="020B0503020204020204" pitchFamily="34" charset="-122"/>
                <a:sym typeface="+mn-ea"/>
              </a:endParaRPr>
            </a:p>
            <a:p>
              <a:pPr algn="ctr" eaLnBrk="1" hangingPunct="1">
                <a:lnSpc>
                  <a:spcPct val="150000"/>
                </a:lnSpc>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扫一扫，提出你的建议！</a:t>
              </a:r>
            </a:p>
          </p:txBody>
        </p:sp>
        <p:pic>
          <p:nvPicPr>
            <p:cNvPr id="13"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6075" y="4156075"/>
              <a:ext cx="14668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838200" y="1825625"/>
            <a:ext cx="51816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838200" y="4076700"/>
            <a:ext cx="51816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half" idx="3"/>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C34FCE23-231B-4CFE-A76F-252AEF0EE017}" type="datetimeFigureOut">
              <a:rPr lang="zh-CN" altLang="en-US" smtClean="0"/>
              <a:t>2022/10/18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38945875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85000"/>
                    <a:lumOff val="1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52144"/>
            <a:ext cx="10515600" cy="5024819"/>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4021948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15328" cy="1297114"/>
          </a:xfr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pPr/>
              <a:t>2022/10/18</a:t>
            </a:fld>
            <a:endParaRPr lang="zh-CN" altLang="en-US" dirty="0"/>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pPr/>
              <a:t>‹#›</a:t>
            </a:fld>
            <a:endParaRPr lang="zh-CN" altLang="en-US" dirty="0"/>
          </a:p>
        </p:txBody>
      </p:sp>
    </p:spTree>
    <p:extLst>
      <p:ext uri="{BB962C8B-B14F-4D97-AF65-F5344CB8AC3E}">
        <p14:creationId xmlns:p14="http://schemas.microsoft.com/office/powerpoint/2010/main" val="4204741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2022/10/18</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2022/10/18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2022/10/18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2022/10/18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2022/10/18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2022/10/18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2022/10/18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6.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2022/10/18</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11"/>
          <p:cNvPicPr>
            <a:picLocks noChangeAspect="1"/>
          </p:cNvPicPr>
          <p:nvPr/>
        </p:nvPicPr>
        <p:blipFill>
          <a:blip r:embed="rId19"/>
          <a:stretch>
            <a:fillRect/>
          </a:stretch>
        </p:blipFill>
        <p:spPr>
          <a:xfrm>
            <a:off x="11049000" y="6413500"/>
            <a:ext cx="1016000" cy="3937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2816669"/>
            <a:ext cx="10515600" cy="130727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4123944"/>
            <a:ext cx="10515600" cy="152704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FCE23-231B-4CFE-A76F-252AEF0EE017}" type="datetimeFigureOut">
              <a:rPr lang="zh-CN" altLang="en-US" smtClean="0"/>
              <a:t>2022/10/18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6536A5-DAEE-4F65-B2D5-30A7A77F84CB}" type="slidenum">
              <a:rPr lang="zh-CN" altLang="en-US" smtClean="0"/>
              <a:t>‹#›</a:t>
            </a:fld>
            <a:endParaRPr lang="zh-CN" altLang="en-US"/>
          </a:p>
        </p:txBody>
      </p:sp>
    </p:spTree>
    <p:extLst>
      <p:ext uri="{BB962C8B-B14F-4D97-AF65-F5344CB8AC3E}">
        <p14:creationId xmlns:p14="http://schemas.microsoft.com/office/powerpoint/2010/main" val="426640692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0"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a:latin typeface="SimHei" panose="02010609060101010101" pitchFamily="49" charset="-122"/>
              <a:ea typeface="SimHei" panose="02010609060101010101" pitchFamily="49" charset="-122"/>
              <a:sym typeface="SimHei" panose="02010609060101010101" pitchFamily="49" charset="-122"/>
            </a:endParaRPr>
          </a:p>
        </p:txBody>
      </p:sp>
      <p:grpSp>
        <p:nvGrpSpPr>
          <p:cNvPr id="18435" name="组合 8"/>
          <p:cNvGrpSpPr/>
          <p:nvPr/>
        </p:nvGrpSpPr>
        <p:grpSpPr bwMode="auto">
          <a:xfrm>
            <a:off x="359762" y="2662252"/>
            <a:ext cx="7693025" cy="2208894"/>
            <a:chOff x="-174895" y="2487782"/>
            <a:chExt cx="7693637" cy="2211003"/>
          </a:xfrm>
        </p:grpSpPr>
        <p:sp>
          <p:nvSpPr>
            <p:cNvPr id="25" name="矩形 24"/>
            <p:cNvSpPr>
              <a:spLocks noChangeArrowheads="1"/>
            </p:cNvSpPr>
            <p:nvPr/>
          </p:nvSpPr>
          <p:spPr bwMode="auto">
            <a:xfrm>
              <a:off x="1516868" y="2487782"/>
              <a:ext cx="4376392" cy="92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defRPr/>
              </a:pP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第三章 </a:t>
              </a:r>
              <a:r>
                <a:rPr lang="en-US" altLang="zh-CN"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a:t>
              </a: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第</a:t>
              </a:r>
              <a:r>
                <a:rPr lang="en-US" altLang="zh-CN"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3</a:t>
              </a: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节</a:t>
              </a:r>
            </a:p>
          </p:txBody>
        </p:sp>
        <p:sp>
          <p:nvSpPr>
            <p:cNvPr id="26" name="TextBox 2"/>
            <p:cNvSpPr txBox="1">
              <a:spLocks noChangeArrowheads="1"/>
            </p:cNvSpPr>
            <p:nvPr/>
          </p:nvSpPr>
          <p:spPr bwMode="auto">
            <a:xfrm>
              <a:off x="-174895" y="3682152"/>
              <a:ext cx="7693637" cy="10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6000" b="1" spc="300" dirty="0">
                  <a:solidFill>
                    <a:srgbClr val="FF0000"/>
                  </a:solidFill>
                  <a:latin typeface="SimHei" panose="02010609060101010101" pitchFamily="49" charset="-122"/>
                  <a:ea typeface="SimHei" panose="02010609060101010101" pitchFamily="49" charset="-122"/>
                  <a:sym typeface="SimHei" panose="02010609060101010101" pitchFamily="49" charset="-122"/>
                </a:rPr>
                <a:t>汽化和液化</a:t>
              </a:r>
            </a:p>
          </p:txBody>
        </p:sp>
      </p:grpSp>
      <p:sp>
        <p:nvSpPr>
          <p:cNvPr id="18438" name="文本框 1"/>
          <p:cNvSpPr txBox="1">
            <a:spLocks noChangeArrowheads="1"/>
          </p:cNvSpPr>
          <p:nvPr/>
        </p:nvSpPr>
        <p:spPr bwMode="auto">
          <a:xfrm>
            <a:off x="558800" y="5773738"/>
            <a:ext cx="3549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52560" y="1839935"/>
            <a:ext cx="9634220" cy="1814830"/>
          </a:xfrm>
          <a:prstGeom prst="rect">
            <a:avLst/>
          </a:prstGeom>
          <a:noFill/>
          <a:ln w="57150">
            <a:solidFill>
              <a:srgbClr val="FF0000"/>
            </a:solidFill>
          </a:ln>
        </p:spPr>
        <p:txBody>
          <a:bodyPr wrap="square">
            <a:spAutoFit/>
          </a:bodyPr>
          <a:lstStyle/>
          <a:p>
            <a:pPr indent="533400"/>
            <a:r>
              <a:rPr 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(1)酒精擦在手背上有什么样的感觉？为什么会有这样的感觉？</a:t>
            </a:r>
          </a:p>
          <a:p>
            <a:pPr indent="533400"/>
            <a:r>
              <a:rPr 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现象：擦酒精的皮肤有凉的感觉，吹一口气，感觉更凉。 这说明什么呢？</a:t>
            </a:r>
            <a:endPar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3" name="文本框 2"/>
          <p:cNvSpPr txBox="1"/>
          <p:nvPr/>
        </p:nvSpPr>
        <p:spPr>
          <a:xfrm>
            <a:off x="1252560" y="3853520"/>
            <a:ext cx="9633585" cy="1383665"/>
          </a:xfrm>
          <a:prstGeom prst="rect">
            <a:avLst/>
          </a:prstGeom>
          <a:noFill/>
          <a:ln w="57150">
            <a:solidFill>
              <a:srgbClr val="FF0000"/>
            </a:solidFill>
          </a:ln>
        </p:spPr>
        <p:txBody>
          <a:bodyPr wrap="square">
            <a:spAutoFit/>
          </a:bodyPr>
          <a:lstStyle/>
          <a:p>
            <a:pPr indent="0"/>
            <a:r>
              <a:rPr 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(2) </a:t>
            </a:r>
            <a:r>
              <a:rPr 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取两支温度计，先观察它们的示数。然后在其中一支温度计的玻璃泡上用浸了酒精的棉花抹湿，再观察两支温度计的示数变化情况。</a:t>
            </a:r>
            <a:r>
              <a:rPr 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endPar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4" name="文本框 3"/>
          <p:cNvSpPr txBox="1"/>
          <p:nvPr/>
        </p:nvSpPr>
        <p:spPr>
          <a:xfrm>
            <a:off x="1252560" y="5456895"/>
            <a:ext cx="9634220" cy="1015663"/>
          </a:xfrm>
          <a:prstGeom prst="rect">
            <a:avLst/>
          </a:prstGeom>
          <a:solidFill>
            <a:schemeClr val="bg1"/>
          </a:solidFill>
          <a:ln w="57150">
            <a:solidFill>
              <a:schemeClr val="bg1"/>
            </a:solidFill>
          </a:ln>
        </p:spPr>
        <p:txBody>
          <a:bodyPr wrap="square">
            <a:spAutoFit/>
          </a:bodyPr>
          <a:lstStyle/>
          <a:p>
            <a:pPr indent="0"/>
            <a:r>
              <a:rPr lang="zh-CN" sz="32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实验表明：液体蒸发时，从周围</a:t>
            </a:r>
            <a:r>
              <a:rPr lang="zh-CN"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吸热</a:t>
            </a:r>
            <a:r>
              <a:rPr lang="zh-CN"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，温度下降。所以液体蒸发有</a:t>
            </a:r>
            <a:r>
              <a:rPr lang="zh-CN"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制冷</a:t>
            </a:r>
            <a:r>
              <a:rPr lang="zh-CN"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作用。</a:t>
            </a:r>
            <a:endParaRPr lang="zh-CN" altLang="en-US"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5" name="文本框 4"/>
          <p:cNvSpPr txBox="1"/>
          <p:nvPr/>
        </p:nvSpPr>
        <p:spPr>
          <a:xfrm>
            <a:off x="859495" y="954110"/>
            <a:ext cx="1620520" cy="583565"/>
          </a:xfrm>
          <a:prstGeom prst="rect">
            <a:avLst/>
          </a:prstGeom>
          <a:solidFill>
            <a:srgbClr val="00B050"/>
          </a:solidFill>
        </p:spPr>
        <p:txBody>
          <a:bodyPr wrap="square" rtlCol="0">
            <a:spAutoFit/>
          </a:bodyPr>
          <a:lstStyle/>
          <a:p>
            <a:r>
              <a:rPr lang="zh-CN" altLang="en-US" sz="3200" b="1">
                <a:latin typeface="SimHei" panose="02010609060101010101" pitchFamily="49" charset="-122"/>
                <a:ea typeface="SimHei" panose="02010609060101010101" pitchFamily="49" charset="-122"/>
                <a:sym typeface="SimHei" panose="02010609060101010101" pitchFamily="49" charset="-122"/>
              </a:rPr>
              <a:t>小实验</a:t>
            </a:r>
          </a:p>
        </p:txBody>
      </p:sp>
      <p:sp>
        <p:nvSpPr>
          <p:cNvPr id="2" name="标题 1">
            <a:extLst>
              <a:ext uri="{FF2B5EF4-FFF2-40B4-BE49-F238E27FC236}">
                <a16:creationId xmlns:a16="http://schemas.microsoft.com/office/drawing/2014/main" id="{27922384-96F1-46DF-AAA3-AF7CE840BFDF}"/>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extLst>
              <p:ext uri="{D42A27DB-BD31-4B8C-83A1-F6EECF244321}">
                <p14:modId xmlns:p14="http://schemas.microsoft.com/office/powerpoint/2010/main" val="1206858446"/>
              </p:ext>
            </p:extLst>
          </p:nvPr>
        </p:nvGraphicFramePr>
        <p:xfrm>
          <a:off x="916296" y="878888"/>
          <a:ext cx="10726420" cy="5979109"/>
        </p:xfrm>
        <a:graphic>
          <a:graphicData uri="http://schemas.openxmlformats.org/drawingml/2006/table">
            <a:tbl>
              <a:tblPr firstRow="1" bandRow="1">
                <a:tableStyleId>{5940675A-B579-460E-94D1-54222C63F5DA}</a:tableStyleId>
              </a:tblPr>
              <a:tblGrid>
                <a:gridCol w="1280795">
                  <a:extLst>
                    <a:ext uri="{9D8B030D-6E8A-4147-A177-3AD203B41FA5}">
                      <a16:colId xmlns:a16="http://schemas.microsoft.com/office/drawing/2014/main" val="20000"/>
                    </a:ext>
                  </a:extLst>
                </a:gridCol>
                <a:gridCol w="3195955">
                  <a:extLst>
                    <a:ext uri="{9D8B030D-6E8A-4147-A177-3AD203B41FA5}">
                      <a16:colId xmlns:a16="http://schemas.microsoft.com/office/drawing/2014/main" val="20001"/>
                    </a:ext>
                  </a:extLst>
                </a:gridCol>
                <a:gridCol w="3368675">
                  <a:extLst>
                    <a:ext uri="{9D8B030D-6E8A-4147-A177-3AD203B41FA5}">
                      <a16:colId xmlns:a16="http://schemas.microsoft.com/office/drawing/2014/main" val="20002"/>
                    </a:ext>
                  </a:extLst>
                </a:gridCol>
                <a:gridCol w="2880995">
                  <a:extLst>
                    <a:ext uri="{9D8B030D-6E8A-4147-A177-3AD203B41FA5}">
                      <a16:colId xmlns:a16="http://schemas.microsoft.com/office/drawing/2014/main" val="20003"/>
                    </a:ext>
                  </a:extLst>
                </a:gridCol>
              </a:tblGrid>
              <a:tr h="367056">
                <a:tc gridSpan="2">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项目</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蒸发</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沸腾</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889">
                <a:tc rowSpan="2">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相同点</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物态变化</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1"/>
                  </a:ext>
                </a:extLst>
              </a:tr>
              <a:tr h="367056">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吸、放热情况</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2"/>
                  </a:ext>
                </a:extLst>
              </a:tr>
              <a:tr h="734113">
                <a:tc rowSpan="6">
                  <a:txBody>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不同点</a:t>
                      </a:r>
                      <a:endParaRPr lang="en-US" altLang="en-US" sz="2000" b="1" dirty="0">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发生的位置</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6473">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发生的快慢</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33529">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发生时的现象</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100586">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发生需要的温度条件</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027641">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液体自身温度变化情况</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916766">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主要应用</a:t>
                      </a:r>
                      <a:endParaRPr lang="en-US" alt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dirty="0">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2000" b="1" dirty="0">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4" name="文本框 3"/>
          <p:cNvSpPr txBox="1"/>
          <p:nvPr/>
        </p:nvSpPr>
        <p:spPr>
          <a:xfrm>
            <a:off x="239188" y="1162685"/>
            <a:ext cx="677108" cy="3868420"/>
          </a:xfrm>
          <a:prstGeom prst="rect">
            <a:avLst/>
          </a:prstGeom>
          <a:solidFill>
            <a:srgbClr val="92D050"/>
          </a:solidFill>
        </p:spPr>
        <p:txBody>
          <a:bodyPr vert="eaVert" wrap="square" rtlCol="0">
            <a:spAutoFit/>
          </a:bodyPr>
          <a:lstStyle/>
          <a:p>
            <a:r>
              <a:rPr lang="zh-CN" altLang="en-US" sz="3200" b="1">
                <a:latin typeface="SimHei" panose="02010609060101010101" pitchFamily="49" charset="-122"/>
                <a:ea typeface="SimHei" panose="02010609060101010101" pitchFamily="49" charset="-122"/>
                <a:sym typeface="SimHei" panose="02010609060101010101" pitchFamily="49" charset="-122"/>
              </a:rPr>
              <a:t>蒸发与沸腾的异同点</a:t>
            </a:r>
          </a:p>
        </p:txBody>
      </p:sp>
      <p:sp>
        <p:nvSpPr>
          <p:cNvPr id="6" name="文本框 5"/>
          <p:cNvSpPr txBox="1"/>
          <p:nvPr/>
        </p:nvSpPr>
        <p:spPr>
          <a:xfrm>
            <a:off x="7563390" y="1201438"/>
            <a:ext cx="2381250"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都属于汽化现象</a:t>
            </a:r>
            <a:endParaRPr lang="en-US" altLang="en-US" sz="2000" b="1" dirty="0">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p:txBody>
      </p:sp>
      <p:sp>
        <p:nvSpPr>
          <p:cNvPr id="7" name="文本框 6"/>
          <p:cNvSpPr txBox="1"/>
          <p:nvPr/>
        </p:nvSpPr>
        <p:spPr>
          <a:xfrm>
            <a:off x="7710710" y="1606568"/>
            <a:ext cx="2357755"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都是吸热过程</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8" name="文本框 7"/>
          <p:cNvSpPr txBox="1"/>
          <p:nvPr/>
        </p:nvSpPr>
        <p:spPr>
          <a:xfrm>
            <a:off x="5513610" y="2146953"/>
            <a:ext cx="3056890"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只在液体表面处进行</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9" name="文本框 8"/>
          <p:cNvSpPr txBox="1"/>
          <p:nvPr/>
        </p:nvSpPr>
        <p:spPr>
          <a:xfrm>
            <a:off x="8715280" y="2023763"/>
            <a:ext cx="2989580" cy="369332"/>
          </a:xfrm>
          <a:prstGeom prst="rect">
            <a:avLst/>
          </a:prstGeom>
          <a:noFill/>
        </p:spPr>
        <p:txBody>
          <a:bodyPr wrap="square" rtlCol="0">
            <a:spAutoFit/>
          </a:bodyPr>
          <a:lstStyle/>
          <a:p>
            <a:pPr indent="0" algn="ctr">
              <a:buNone/>
            </a:pPr>
            <a:r>
              <a:rPr lang="en-US"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在液体内部和表面同时进行</a:t>
            </a:r>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10" name="文本框 9"/>
          <p:cNvSpPr txBox="1"/>
          <p:nvPr/>
        </p:nvSpPr>
        <p:spPr>
          <a:xfrm>
            <a:off x="5851112" y="2680293"/>
            <a:ext cx="2381885"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缓慢</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1" name="文本框 10"/>
          <p:cNvSpPr txBox="1"/>
          <p:nvPr/>
        </p:nvSpPr>
        <p:spPr>
          <a:xfrm>
            <a:off x="9073102" y="2670722"/>
            <a:ext cx="1743075"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剧烈</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2" name="文本框 11"/>
          <p:cNvSpPr txBox="1"/>
          <p:nvPr/>
        </p:nvSpPr>
        <p:spPr>
          <a:xfrm>
            <a:off x="5668550" y="3312813"/>
            <a:ext cx="2873375" cy="400110"/>
          </a:xfrm>
          <a:prstGeom prst="rect">
            <a:avLst/>
          </a:prstGeom>
          <a:noFill/>
        </p:spPr>
        <p:txBody>
          <a:bodyPr wrap="square" rtlCol="0">
            <a:spAutoFit/>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不容易观察到</a:t>
            </a:r>
            <a:endParaRPr lang="zh-CN" altLang="en-US" sz="2000">
              <a:latin typeface="SimHei" panose="02010609060101010101" pitchFamily="49" charset="-122"/>
              <a:ea typeface="SimHei" panose="02010609060101010101" pitchFamily="49" charset="-122"/>
              <a:sym typeface="SimHei" panose="02010609060101010101" pitchFamily="49" charset="-122"/>
            </a:endParaRPr>
          </a:p>
        </p:txBody>
      </p:sp>
      <p:sp>
        <p:nvSpPr>
          <p:cNvPr id="13" name="文本框 12"/>
          <p:cNvSpPr txBox="1"/>
          <p:nvPr/>
        </p:nvSpPr>
        <p:spPr>
          <a:xfrm>
            <a:off x="8900077" y="3155382"/>
            <a:ext cx="2602865" cy="707886"/>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速产生大量的水蒸气气泡</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4" name="文本框 13"/>
          <p:cNvSpPr txBox="1"/>
          <p:nvPr/>
        </p:nvSpPr>
        <p:spPr>
          <a:xfrm>
            <a:off x="5605050" y="4246263"/>
            <a:ext cx="3110865" cy="400110"/>
          </a:xfrm>
          <a:prstGeom prst="rect">
            <a:avLst/>
          </a:prstGeom>
          <a:noFill/>
        </p:spPr>
        <p:txBody>
          <a:bodyPr wrap="square" rtlCol="0">
            <a:spAutoFit/>
          </a:bodyPr>
          <a:lstStyle/>
          <a:p>
            <a:pPr indent="0" algn="ctr">
              <a:buNone/>
            </a:pPr>
            <a:r>
              <a:rPr lang="en-US" sz="20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任何温度下都能进行</a:t>
            </a:r>
            <a:endParaRPr lang="zh-CN" altLang="en-US" sz="2000">
              <a:latin typeface="SimHei" panose="02010609060101010101" pitchFamily="49" charset="-122"/>
              <a:ea typeface="SimHei" panose="02010609060101010101" pitchFamily="49" charset="-122"/>
              <a:sym typeface="SimHei" panose="02010609060101010101" pitchFamily="49" charset="-122"/>
            </a:endParaRPr>
          </a:p>
        </p:txBody>
      </p:sp>
      <p:sp>
        <p:nvSpPr>
          <p:cNvPr id="15" name="文本框 14"/>
          <p:cNvSpPr txBox="1"/>
          <p:nvPr/>
        </p:nvSpPr>
        <p:spPr>
          <a:xfrm>
            <a:off x="8706402" y="3878796"/>
            <a:ext cx="2796540" cy="1015663"/>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只在一定的温度</a:t>
            </a:r>
            <a:r>
              <a:rPr lang="en-US" sz="20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sz="2000" b="1" dirty="0" err="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沸点下进</a:t>
            </a:r>
            <a:r>
              <a:rPr lang="en-US" sz="20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sz="2000" b="1" dirty="0" err="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行，且与气压有关</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6" name="文本框 15"/>
          <p:cNvSpPr txBox="1"/>
          <p:nvPr/>
        </p:nvSpPr>
        <p:spPr>
          <a:xfrm>
            <a:off x="5596758" y="5024558"/>
            <a:ext cx="3057525" cy="707886"/>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吸热，液体自身温度降低具有制冷作用</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7" name="文本框 16"/>
          <p:cNvSpPr txBox="1"/>
          <p:nvPr/>
        </p:nvSpPr>
        <p:spPr>
          <a:xfrm>
            <a:off x="8812935" y="5053829"/>
            <a:ext cx="2821940" cy="707886"/>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吸热，液体温度保持在沸点处不变</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8" name="文本框 17"/>
          <p:cNvSpPr txBox="1"/>
          <p:nvPr/>
        </p:nvSpPr>
        <p:spPr>
          <a:xfrm>
            <a:off x="5726322" y="6201249"/>
            <a:ext cx="2701290" cy="400110"/>
          </a:xfrm>
          <a:prstGeom prst="rect">
            <a:avLst/>
          </a:prstGeom>
          <a:noFill/>
        </p:spPr>
        <p:txBody>
          <a:bodyPr wrap="square" rtlCol="0">
            <a:spAutoFit/>
          </a:bodyPr>
          <a:lstStyle/>
          <a:p>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制冷，降温，制冷业</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19" name="文本框 18"/>
          <p:cNvSpPr txBox="1"/>
          <p:nvPr/>
        </p:nvSpPr>
        <p:spPr>
          <a:xfrm>
            <a:off x="8822447" y="6147983"/>
            <a:ext cx="2724150" cy="400110"/>
          </a:xfrm>
          <a:prstGeom prst="rect">
            <a:avLst/>
          </a:prstGeom>
          <a:noFill/>
        </p:spPr>
        <p:txBody>
          <a:bodyPr wrap="square" rtlCol="0">
            <a:spAutoFit/>
          </a:bodyPr>
          <a:lstStyle/>
          <a:p>
            <a:pPr indent="0" algn="ctr">
              <a:buNone/>
            </a:pPr>
            <a:r>
              <a:rPr lang="en-US" sz="2000" b="1" dirty="0" err="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水浴加热，制糖业</a:t>
            </a:r>
            <a:endParaRPr lang="zh-CN" altLang="en-US" sz="2000" dirty="0">
              <a:latin typeface="SimHei" panose="02010609060101010101" pitchFamily="49" charset="-122"/>
              <a:ea typeface="SimHei" panose="02010609060101010101" pitchFamily="49" charset="-122"/>
              <a:sym typeface="SimHei" panose="02010609060101010101" pitchFamily="49" charset="-122"/>
            </a:endParaRPr>
          </a:p>
        </p:txBody>
      </p:sp>
      <p:sp>
        <p:nvSpPr>
          <p:cNvPr id="2" name="标题 1">
            <a:extLst>
              <a:ext uri="{FF2B5EF4-FFF2-40B4-BE49-F238E27FC236}">
                <a16:creationId xmlns:a16="http://schemas.microsoft.com/office/drawing/2014/main" id="{0E16CC20-A428-4458-901F-140F308230AA}"/>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ox(in)">
                                      <p:cBhvr>
                                        <p:cTn id="24" dur="2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7"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0" fill="hold"/>
                                        <p:tgtEl>
                                          <p:spTgt spid="14"/>
                                        </p:tgtEl>
                                        <p:attrNameLst>
                                          <p:attrName>ppt_x</p:attrName>
                                        </p:attrNameLst>
                                      </p:cBhvr>
                                      <p:tavLst>
                                        <p:tav tm="0">
                                          <p:val>
                                            <p:strVal val="#ppt_x"/>
                                          </p:val>
                                        </p:tav>
                                        <p:tav tm="100000">
                                          <p:val>
                                            <p:strVal val="#ppt_x"/>
                                          </p:val>
                                        </p:tav>
                                      </p:tavLst>
                                    </p:anim>
                                    <p:anim calcmode="lin" valueType="num">
                                      <p:cBhvr additive="base">
                                        <p:cTn id="52" dur="5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heckerboard(across)">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heel(1)">
                                      <p:cBhvr>
                                        <p:cTn id="62" dur="2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2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ppt_x"/>
                                          </p:val>
                                        </p:tav>
                                        <p:tav tm="100000">
                                          <p:val>
                                            <p:strVal val="#ppt_x"/>
                                          </p:val>
                                        </p:tav>
                                      </p:tavLst>
                                    </p:anim>
                                    <p:anim calcmode="lin" valueType="num">
                                      <p:cBhvr additive="base">
                                        <p:cTn id="7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9" name="图片 30728" descr="河面上的雾气"/>
          <p:cNvPicPr>
            <a:picLocks noChangeAspect="1"/>
          </p:cNvPicPr>
          <p:nvPr/>
        </p:nvPicPr>
        <p:blipFill>
          <a:blip r:embed="rId2"/>
          <a:stretch>
            <a:fillRect/>
          </a:stretch>
        </p:blipFill>
        <p:spPr>
          <a:xfrm>
            <a:off x="1535963" y="2430687"/>
            <a:ext cx="4968875" cy="3727450"/>
          </a:xfrm>
          <a:prstGeom prst="rect">
            <a:avLst/>
          </a:prstGeom>
          <a:noFill/>
          <a:ln w="9525">
            <a:noFill/>
          </a:ln>
        </p:spPr>
      </p:pic>
      <p:sp>
        <p:nvSpPr>
          <p:cNvPr id="30730" name="矩形 30729"/>
          <p:cNvSpPr/>
          <p:nvPr/>
        </p:nvSpPr>
        <p:spPr>
          <a:xfrm>
            <a:off x="2447163" y="1929539"/>
            <a:ext cx="2348720" cy="523220"/>
          </a:xfrm>
          <a:prstGeom prst="rect">
            <a:avLst/>
          </a:prstGeom>
          <a:noFill/>
          <a:ln w="9525">
            <a:noFill/>
          </a:ln>
        </p:spPr>
        <p:txBody>
          <a:bodyPr wrap="none" anchor="t">
            <a:spAutoFit/>
          </a:bodyPr>
          <a:lstStyle/>
          <a:p>
            <a:pPr>
              <a:buClr>
                <a:schemeClr val="bg1"/>
              </a:buClr>
            </a:pPr>
            <a:r>
              <a:rPr lang="zh-CN" altLang="en-US" sz="2800" b="1" dirty="0">
                <a:solidFill>
                  <a:schemeClr val="tx2"/>
                </a:solidFill>
                <a:latin typeface="SimHei" panose="02010609060101010101" pitchFamily="49" charset="-122"/>
                <a:ea typeface="SimHei" panose="02010609060101010101" pitchFamily="49" charset="-122"/>
                <a:sym typeface="SimHei" panose="02010609060101010101" pitchFamily="49" charset="-122"/>
              </a:rPr>
              <a:t>河面上的白雾</a:t>
            </a:r>
            <a:endParaRPr lang="zh-CN" altLang="en-US" sz="2800" b="1" dirty="0">
              <a:solidFill>
                <a:schemeClr val="accent2"/>
              </a:solidFill>
              <a:latin typeface="SimHei" panose="02010609060101010101" pitchFamily="49" charset="-122"/>
              <a:ea typeface="SimHei" panose="02010609060101010101" pitchFamily="49" charset="-122"/>
              <a:sym typeface="SimHei" panose="02010609060101010101" pitchFamily="49" charset="-122"/>
            </a:endParaRPr>
          </a:p>
        </p:txBody>
      </p:sp>
      <p:sp>
        <p:nvSpPr>
          <p:cNvPr id="30732" name="矩形 30731"/>
          <p:cNvSpPr/>
          <p:nvPr/>
        </p:nvSpPr>
        <p:spPr>
          <a:xfrm>
            <a:off x="7348410" y="1929539"/>
            <a:ext cx="2348720" cy="523220"/>
          </a:xfrm>
          <a:prstGeom prst="rect">
            <a:avLst/>
          </a:prstGeom>
          <a:noFill/>
          <a:ln w="9525">
            <a:noFill/>
          </a:ln>
        </p:spPr>
        <p:txBody>
          <a:bodyPr wrap="none" anchor="t">
            <a:spAutoFit/>
          </a:bodyPr>
          <a:lstStyle/>
          <a:p>
            <a:pPr>
              <a:buClr>
                <a:schemeClr val="bg1"/>
              </a:buClr>
            </a:pPr>
            <a:r>
              <a:rPr lang="zh-CN" altLang="en-US" sz="2800" b="1" dirty="0">
                <a:solidFill>
                  <a:schemeClr val="tx2"/>
                </a:solidFill>
                <a:latin typeface="SimHei" panose="02010609060101010101" pitchFamily="49" charset="-122"/>
                <a:ea typeface="SimHei" panose="02010609060101010101" pitchFamily="49" charset="-122"/>
                <a:sym typeface="SimHei" panose="02010609060101010101" pitchFamily="49" charset="-122"/>
              </a:rPr>
              <a:t>叶子上的露珠</a:t>
            </a:r>
            <a:endParaRPr lang="zh-CN" altLang="en-US" sz="2800" b="1" dirty="0">
              <a:solidFill>
                <a:schemeClr val="accent2"/>
              </a:solidFill>
              <a:latin typeface="SimHei" panose="02010609060101010101" pitchFamily="49" charset="-122"/>
              <a:ea typeface="SimHei" panose="02010609060101010101" pitchFamily="49" charset="-122"/>
              <a:sym typeface="SimHei" panose="02010609060101010101" pitchFamily="49" charset="-122"/>
            </a:endParaRPr>
          </a:p>
        </p:txBody>
      </p:sp>
      <p:pic>
        <p:nvPicPr>
          <p:cNvPr id="30728" name="图片 30727" descr="露水2"/>
          <p:cNvPicPr>
            <a:picLocks noChangeAspect="1"/>
          </p:cNvPicPr>
          <p:nvPr/>
        </p:nvPicPr>
        <p:blipFill>
          <a:blip r:embed="rId3"/>
          <a:stretch>
            <a:fillRect/>
          </a:stretch>
        </p:blipFill>
        <p:spPr>
          <a:xfrm>
            <a:off x="5749188" y="2467199"/>
            <a:ext cx="4572000" cy="3673475"/>
          </a:xfrm>
          <a:prstGeom prst="rect">
            <a:avLst/>
          </a:prstGeom>
          <a:noFill/>
          <a:ln w="9525">
            <a:noFill/>
          </a:ln>
        </p:spPr>
      </p:pic>
      <p:sp>
        <p:nvSpPr>
          <p:cNvPr id="30733" name="文本框 30732"/>
          <p:cNvSpPr txBox="1"/>
          <p:nvPr/>
        </p:nvSpPr>
        <p:spPr>
          <a:xfrm>
            <a:off x="1094546" y="911164"/>
            <a:ext cx="2484437" cy="645160"/>
          </a:xfrm>
          <a:prstGeom prst="rect">
            <a:avLst/>
          </a:prstGeom>
          <a:noFill/>
          <a:ln w="9525">
            <a:noFill/>
          </a:ln>
        </p:spPr>
        <p:txBody>
          <a:bodyPr>
            <a:spAutoFit/>
          </a:bodyPr>
          <a:lstStyle/>
          <a:p>
            <a:pPr>
              <a:spcBef>
                <a:spcPct val="50000"/>
              </a:spcBef>
            </a:pP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三、液化</a:t>
            </a:r>
          </a:p>
        </p:txBody>
      </p:sp>
      <p:grpSp>
        <p:nvGrpSpPr>
          <p:cNvPr id="30736" name="组合 30735"/>
          <p:cNvGrpSpPr/>
          <p:nvPr/>
        </p:nvGrpSpPr>
        <p:grpSpPr>
          <a:xfrm>
            <a:off x="3850204" y="1347812"/>
            <a:ext cx="6110605" cy="584200"/>
            <a:chOff x="1995" y="230"/>
            <a:chExt cx="2132" cy="368"/>
          </a:xfrm>
        </p:grpSpPr>
        <p:sp>
          <p:nvSpPr>
            <p:cNvPr id="30734" name="文本框 30733"/>
            <p:cNvSpPr txBox="1"/>
            <p:nvPr/>
          </p:nvSpPr>
          <p:spPr>
            <a:xfrm>
              <a:off x="1995" y="230"/>
              <a:ext cx="2132" cy="368"/>
            </a:xfrm>
            <a:prstGeom prst="rect">
              <a:avLst/>
            </a:prstGeom>
            <a:noFill/>
            <a:ln w="9525">
              <a:noFill/>
            </a:ln>
          </p:spPr>
          <p:txBody>
            <a:bodyPr>
              <a:spAutoFit/>
            </a:bodyPr>
            <a:lstStyle/>
            <a:p>
              <a:pPr>
                <a:spcBef>
                  <a:spcPct val="50000"/>
                </a:spcBef>
              </a:pP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气态             液态</a:t>
              </a:r>
            </a:p>
          </p:txBody>
        </p:sp>
        <p:sp>
          <p:nvSpPr>
            <p:cNvPr id="30735" name="直接连接符 30734"/>
            <p:cNvSpPr/>
            <p:nvPr/>
          </p:nvSpPr>
          <p:spPr>
            <a:xfrm>
              <a:off x="2373" y="414"/>
              <a:ext cx="703" cy="0"/>
            </a:xfrm>
            <a:prstGeom prst="line">
              <a:avLst/>
            </a:prstGeom>
            <a:ln w="38100" cap="flat" cmpd="sng">
              <a:solidFill>
                <a:srgbClr val="0066CC"/>
              </a:solidFill>
              <a:prstDash val="solid"/>
              <a:headEnd type="none" w="med" len="med"/>
              <a:tailEnd type="triangle" w="med" len="lg"/>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grpSp>
      <p:sp>
        <p:nvSpPr>
          <p:cNvPr id="2" name="文本框 1"/>
          <p:cNvSpPr txBox="1"/>
          <p:nvPr/>
        </p:nvSpPr>
        <p:spPr>
          <a:xfrm>
            <a:off x="4666195" y="6158454"/>
            <a:ext cx="3070071" cy="523220"/>
          </a:xfrm>
          <a:prstGeom prst="rect">
            <a:avLst/>
          </a:prstGeom>
          <a:noFill/>
        </p:spPr>
        <p:txBody>
          <a:bodyPr wrap="none" rtlCol="0">
            <a:spAutoFit/>
          </a:bodyPr>
          <a:lstStyle/>
          <a:p>
            <a:pPr algn="l">
              <a:spcBef>
                <a:spcPct val="50000"/>
              </a:spcBef>
            </a:pPr>
            <a:r>
              <a:rPr lang="zh-CN" altLang="en-US" sz="2800" b="1" dirty="0">
                <a:solidFill>
                  <a:srgbClr val="FF0000"/>
                </a:solidFill>
                <a:latin typeface="SimHei" panose="02010609060101010101" pitchFamily="49" charset="-122"/>
                <a:ea typeface="SimHei" panose="02010609060101010101" pitchFamily="49" charset="-122"/>
                <a:sym typeface="SimHei" panose="02010609060101010101" pitchFamily="49" charset="-122"/>
              </a:rPr>
              <a:t>它们是怎么来的？</a:t>
            </a:r>
          </a:p>
        </p:txBody>
      </p:sp>
      <p:sp>
        <p:nvSpPr>
          <p:cNvPr id="3" name="标题 2">
            <a:extLst>
              <a:ext uri="{FF2B5EF4-FFF2-40B4-BE49-F238E27FC236}">
                <a16:creationId xmlns:a16="http://schemas.microsoft.com/office/drawing/2014/main" id="{7A729803-A24A-4949-9144-2CA469CFCBF5}"/>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7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0736"/>
                                        </p:tgtEl>
                                        <p:attrNameLst>
                                          <p:attrName>style.visibility</p:attrName>
                                        </p:attrNameLst>
                                      </p:cBhvr>
                                      <p:to>
                                        <p:strVal val="visible"/>
                                      </p:to>
                                    </p:set>
                                    <p:animEffect transition="in" filter="box(in)">
                                      <p:cBhvr>
                                        <p:cTn id="25" dur="2000"/>
                                        <p:tgtEl>
                                          <p:spTgt spid="3073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30733"/>
                                        </p:tgtEl>
                                        <p:attrNameLst>
                                          <p:attrName>style.visibility</p:attrName>
                                        </p:attrNameLst>
                                      </p:cBhvr>
                                      <p:to>
                                        <p:strVal val="visible"/>
                                      </p:to>
                                    </p:set>
                                    <p:animEffect transition="in" filter="barn(inVertical)">
                                      <p:cBhvr>
                                        <p:cTn id="30" dur="500"/>
                                        <p:tgtEl>
                                          <p:spTgt spid="30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0" grpId="0"/>
      <p:bldP spid="30732" grpId="0"/>
      <p:bldP spid="30733"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文本框 31746"/>
          <p:cNvSpPr txBox="1"/>
          <p:nvPr/>
        </p:nvSpPr>
        <p:spPr>
          <a:xfrm>
            <a:off x="2948189" y="5762491"/>
            <a:ext cx="7237413" cy="953135"/>
          </a:xfrm>
          <a:prstGeom prst="rect">
            <a:avLst/>
          </a:prstGeom>
          <a:solidFill>
            <a:srgbClr val="FFFFFF"/>
          </a:solidFill>
          <a:ln w="9525">
            <a:noFill/>
          </a:ln>
        </p:spPr>
        <p:txBody>
          <a:bodyPr>
            <a:spAutoFit/>
          </a:bodyPr>
          <a:lstStyle/>
          <a:p>
            <a:pPr>
              <a:buClr>
                <a:schemeClr val="bg1"/>
              </a:buClr>
            </a:pPr>
            <a:r>
              <a:rPr lang="zh-CN" altLang="en-US"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仔细观察，你会发现烧水时，在最靠近</a:t>
            </a:r>
          </a:p>
          <a:p>
            <a:pPr>
              <a:buClr>
                <a:schemeClr val="bg1"/>
              </a:buClr>
            </a:pPr>
            <a:r>
              <a:rPr lang="zh-CN" altLang="en-US"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壶嘴的地方反而不出现“白气”，为什么？</a:t>
            </a:r>
          </a:p>
        </p:txBody>
      </p:sp>
      <p:pic>
        <p:nvPicPr>
          <p:cNvPr id="31748" name="图片 31747" descr="烧开水"/>
          <p:cNvPicPr>
            <a:picLocks noChangeAspect="1"/>
          </p:cNvPicPr>
          <p:nvPr/>
        </p:nvPicPr>
        <p:blipFill>
          <a:blip r:embed="rId2"/>
          <a:stretch>
            <a:fillRect/>
          </a:stretch>
        </p:blipFill>
        <p:spPr>
          <a:xfrm>
            <a:off x="3200602" y="1153979"/>
            <a:ext cx="6013450" cy="4511675"/>
          </a:xfrm>
          <a:prstGeom prst="rect">
            <a:avLst/>
          </a:prstGeom>
          <a:noFill/>
          <a:ln w="9525">
            <a:noFill/>
          </a:ln>
        </p:spPr>
      </p:pic>
      <p:sp>
        <p:nvSpPr>
          <p:cNvPr id="2" name="文本框 1"/>
          <p:cNvSpPr txBox="1"/>
          <p:nvPr/>
        </p:nvSpPr>
        <p:spPr>
          <a:xfrm>
            <a:off x="730491" y="1153979"/>
            <a:ext cx="1976755" cy="583565"/>
          </a:xfrm>
          <a:prstGeom prst="rect">
            <a:avLst/>
          </a:prstGeom>
          <a:solidFill>
            <a:srgbClr val="92D050"/>
          </a:solidFill>
        </p:spPr>
        <p:txBody>
          <a:bodyPr wrap="square" rtlCol="0">
            <a:spAutoFit/>
          </a:bodyPr>
          <a:lstStyle/>
          <a:p>
            <a:r>
              <a:rPr lang="zh-CN" altLang="en-US" sz="3200" b="1">
                <a:latin typeface="SimHei" panose="02010609060101010101" pitchFamily="49" charset="-122"/>
                <a:ea typeface="SimHei" panose="02010609060101010101" pitchFamily="49" charset="-122"/>
                <a:sym typeface="SimHei" panose="02010609060101010101" pitchFamily="49" charset="-122"/>
              </a:rPr>
              <a:t>演示实验</a:t>
            </a:r>
          </a:p>
        </p:txBody>
      </p:sp>
      <p:sp>
        <p:nvSpPr>
          <p:cNvPr id="3" name="标题 2">
            <a:extLst>
              <a:ext uri="{FF2B5EF4-FFF2-40B4-BE49-F238E27FC236}">
                <a16:creationId xmlns:a16="http://schemas.microsoft.com/office/drawing/2014/main" id="{78EE243D-3F93-4583-BD29-9AB1423AE24D}"/>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1"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13101" y="3572649"/>
            <a:ext cx="8444230" cy="953135"/>
          </a:xfrm>
          <a:prstGeom prst="rect">
            <a:avLst/>
          </a:prstGeom>
          <a:solidFill>
            <a:srgbClr val="FFC000"/>
          </a:solidFill>
          <a:ln w="9525">
            <a:noFill/>
          </a:ln>
        </p:spPr>
        <p:txBody>
          <a:bodyPr wrap="square">
            <a:spAutoFit/>
          </a:bodyPr>
          <a:lstStyle/>
          <a:p>
            <a:pPr indent="266700"/>
            <a:r>
              <a:rPr lang="zh-CN"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1．先观察汤勺的凹面，然后用嘴对着汤勺哈气，再观察，比较有何不同。</a:t>
            </a:r>
            <a:endParaRPr lang="zh-CN" altLang="en-US"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4" name="文本框 3"/>
          <p:cNvSpPr txBox="1"/>
          <p:nvPr/>
        </p:nvSpPr>
        <p:spPr>
          <a:xfrm>
            <a:off x="2413101" y="5158407"/>
            <a:ext cx="8444230" cy="953135"/>
          </a:xfrm>
          <a:prstGeom prst="rect">
            <a:avLst/>
          </a:prstGeom>
          <a:solidFill>
            <a:srgbClr val="92D050"/>
          </a:solidFill>
          <a:ln w="9525">
            <a:solidFill>
              <a:srgbClr val="92D050"/>
            </a:solidFill>
          </a:ln>
        </p:spPr>
        <p:txBody>
          <a:bodyPr wrap="square">
            <a:spAutoFit/>
          </a:bodyPr>
          <a:lstStyle/>
          <a:p>
            <a:pPr indent="266700"/>
            <a:r>
              <a:rPr lang="zh-CN"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2．将汤勺的背面用打火机烧一烧，再用嘴对着汤勺凹面哈气，观察是否有变化。</a:t>
            </a:r>
            <a:endParaRPr lang="zh-CN" altLang="en-US" sz="28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5" name="文本框 4"/>
          <p:cNvSpPr txBox="1"/>
          <p:nvPr/>
        </p:nvSpPr>
        <p:spPr>
          <a:xfrm>
            <a:off x="2248240" y="1946659"/>
            <a:ext cx="9709981" cy="1077218"/>
          </a:xfrm>
          <a:prstGeom prst="rect">
            <a:avLst/>
          </a:prstGeom>
          <a:solidFill>
            <a:schemeClr val="bg1"/>
          </a:solidFill>
          <a:ln w="57150">
            <a:solidFill>
              <a:srgbClr val="FF0000"/>
            </a:solidFill>
          </a:ln>
        </p:spPr>
        <p:txBody>
          <a:bodyPr wrap="square">
            <a:spAutoFit/>
          </a:bodyPr>
          <a:lstStyle/>
          <a:p>
            <a:pPr indent="266700"/>
            <a:r>
              <a:rPr lang="zh-CN" sz="32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结论：</a:t>
            </a:r>
            <a:r>
              <a:rPr lang="zh-CN" sz="32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(1)将物质从气态变成液态的过程叫液化。</a:t>
            </a:r>
          </a:p>
          <a:p>
            <a:pPr indent="266700"/>
            <a:r>
              <a:rPr lang="zh-CN" sz="32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 (2)水蒸气遇冷，降低到一定的温度时，就会液化。</a:t>
            </a:r>
            <a:endParaRPr lang="zh-CN" altLang="en-US" sz="32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6" name="文本框 5"/>
          <p:cNvSpPr txBox="1"/>
          <p:nvPr/>
        </p:nvSpPr>
        <p:spPr>
          <a:xfrm>
            <a:off x="1016893" y="1032063"/>
            <a:ext cx="1473835" cy="583565"/>
          </a:xfrm>
          <a:prstGeom prst="rect">
            <a:avLst/>
          </a:prstGeom>
          <a:solidFill>
            <a:srgbClr val="92D050"/>
          </a:solidFill>
        </p:spPr>
        <p:txBody>
          <a:bodyPr wrap="square" rtlCol="0">
            <a:spAutoFit/>
          </a:bodyPr>
          <a:lstStyle/>
          <a:p>
            <a:r>
              <a:rPr lang="zh-CN" altLang="en-US" sz="3200" b="1" dirty="0">
                <a:latin typeface="SimHei" panose="02010609060101010101" pitchFamily="49" charset="-122"/>
                <a:ea typeface="SimHei" panose="02010609060101010101" pitchFamily="49" charset="-122"/>
                <a:sym typeface="SimHei" panose="02010609060101010101" pitchFamily="49" charset="-122"/>
              </a:rPr>
              <a:t>小实验</a:t>
            </a:r>
          </a:p>
        </p:txBody>
      </p:sp>
      <p:sp>
        <p:nvSpPr>
          <p:cNvPr id="2" name="标题 1">
            <a:extLst>
              <a:ext uri="{FF2B5EF4-FFF2-40B4-BE49-F238E27FC236}">
                <a16:creationId xmlns:a16="http://schemas.microsoft.com/office/drawing/2014/main" id="{133F1D59-9D39-4D21-9E47-0F9EC9865EF7}"/>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2769"/>
          <p:cNvSpPr txBox="1"/>
          <p:nvPr/>
        </p:nvSpPr>
        <p:spPr>
          <a:xfrm>
            <a:off x="925245" y="1056005"/>
            <a:ext cx="7416800" cy="953135"/>
          </a:xfrm>
          <a:prstGeom prst="rect">
            <a:avLst/>
          </a:prstGeom>
          <a:noFill/>
          <a:ln w="9525">
            <a:noFill/>
          </a:ln>
        </p:spPr>
        <p:txBody>
          <a:bodyPr>
            <a:spAutoFit/>
          </a:bodyPr>
          <a:lstStyle/>
          <a:p>
            <a:pPr>
              <a:spcBef>
                <a:spcPct val="50000"/>
              </a:spcBef>
            </a:pPr>
            <a:r>
              <a:rPr lang="zh-CN" altLang="en-US" dirty="0">
                <a:solidFill>
                  <a:srgbClr val="0066CC"/>
                </a:solidFill>
                <a:latin typeface="SimHei" panose="02010609060101010101" pitchFamily="49" charset="-122"/>
                <a:ea typeface="SimHei" panose="02010609060101010101" pitchFamily="49" charset="-122"/>
                <a:sym typeface="SimHei" panose="02010609060101010101" pitchFamily="49" charset="-122"/>
              </a:rPr>
              <a:t>　　</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阅读教材</a:t>
            </a: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61</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页第</a:t>
            </a: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和第</a:t>
            </a: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4</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自然段，写出液化的两种方法是： </a:t>
            </a:r>
          </a:p>
        </p:txBody>
      </p:sp>
      <p:sp>
        <p:nvSpPr>
          <p:cNvPr id="32771" name="文本框 32770"/>
          <p:cNvSpPr txBox="1"/>
          <p:nvPr/>
        </p:nvSpPr>
        <p:spPr>
          <a:xfrm>
            <a:off x="2229803" y="2726055"/>
            <a:ext cx="4248150" cy="645160"/>
          </a:xfrm>
          <a:prstGeom prst="rect">
            <a:avLst/>
          </a:prstGeom>
          <a:noFill/>
          <a:ln w="9525">
            <a:noFill/>
          </a:ln>
        </p:spPr>
        <p:txBody>
          <a:bodyPr>
            <a:spAutoFit/>
          </a:bodyPr>
          <a:lstStyle/>
          <a:p>
            <a:pPr>
              <a:spcBef>
                <a:spcPct val="50000"/>
              </a:spcBef>
            </a:pPr>
            <a:r>
              <a:rPr lang="zh-CN" altLang="en-US" sz="3600" b="1" dirty="0">
                <a:solidFill>
                  <a:srgbClr val="FF0000"/>
                </a:solidFill>
                <a:latin typeface="SimHei" panose="02010609060101010101" pitchFamily="49" charset="-122"/>
                <a:ea typeface="SimHei" panose="02010609060101010101" pitchFamily="49" charset="-122"/>
                <a:sym typeface="SimHei" panose="02010609060101010101" pitchFamily="49" charset="-122"/>
              </a:rPr>
              <a:t>降低温度</a:t>
            </a:r>
          </a:p>
        </p:txBody>
      </p:sp>
      <p:sp>
        <p:nvSpPr>
          <p:cNvPr id="32772" name="文本框 32771"/>
          <p:cNvSpPr txBox="1"/>
          <p:nvPr/>
        </p:nvSpPr>
        <p:spPr>
          <a:xfrm>
            <a:off x="2229803" y="4533265"/>
            <a:ext cx="4248150" cy="645160"/>
          </a:xfrm>
          <a:prstGeom prst="rect">
            <a:avLst/>
          </a:prstGeom>
          <a:noFill/>
          <a:ln w="9525">
            <a:noFill/>
          </a:ln>
        </p:spPr>
        <p:txBody>
          <a:bodyPr>
            <a:spAutoFit/>
          </a:bodyPr>
          <a:lstStyle/>
          <a:p>
            <a:pPr>
              <a:spcBef>
                <a:spcPct val="50000"/>
              </a:spcBef>
            </a:pPr>
            <a:r>
              <a:rPr lang="zh-CN" altLang="en-US" sz="3600" b="1" dirty="0">
                <a:solidFill>
                  <a:srgbClr val="FF0000"/>
                </a:solidFill>
                <a:latin typeface="SimHei" panose="02010609060101010101" pitchFamily="49" charset="-122"/>
                <a:ea typeface="SimHei" panose="02010609060101010101" pitchFamily="49" charset="-122"/>
                <a:sym typeface="SimHei" panose="02010609060101010101" pitchFamily="49" charset="-122"/>
              </a:rPr>
              <a:t>压缩体积</a:t>
            </a:r>
          </a:p>
        </p:txBody>
      </p:sp>
      <p:pic>
        <p:nvPicPr>
          <p:cNvPr id="32776" name="Picture 9" descr="060817121454"/>
          <p:cNvPicPr>
            <a:picLocks noChangeAspect="1"/>
          </p:cNvPicPr>
          <p:nvPr/>
        </p:nvPicPr>
        <p:blipFill>
          <a:blip r:embed="rId2"/>
          <a:srcRect l="57388" t="40648"/>
          <a:stretch>
            <a:fillRect/>
          </a:stretch>
        </p:blipFill>
        <p:spPr>
          <a:xfrm>
            <a:off x="6564630" y="1532573"/>
            <a:ext cx="4754563" cy="4967287"/>
          </a:xfrm>
          <a:prstGeom prst="rect">
            <a:avLst/>
          </a:prstGeom>
          <a:noFill/>
          <a:ln w="9525">
            <a:noFill/>
          </a:ln>
        </p:spPr>
      </p:pic>
      <p:sp>
        <p:nvSpPr>
          <p:cNvPr id="2" name="标题 1">
            <a:extLst>
              <a:ext uri="{FF2B5EF4-FFF2-40B4-BE49-F238E27FC236}">
                <a16:creationId xmlns:a16="http://schemas.microsoft.com/office/drawing/2014/main" id="{6AEDCA97-77E5-435F-9905-51E541B9CF91}"/>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课堂思考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文本框 36870"/>
          <p:cNvSpPr txBox="1"/>
          <p:nvPr/>
        </p:nvSpPr>
        <p:spPr>
          <a:xfrm>
            <a:off x="1541798" y="1314424"/>
            <a:ext cx="3168650" cy="645160"/>
          </a:xfrm>
          <a:prstGeom prst="rect">
            <a:avLst/>
          </a:prstGeom>
          <a:noFill/>
          <a:ln w="9525">
            <a:noFill/>
          </a:ln>
        </p:spPr>
        <p:txBody>
          <a:bodyPr>
            <a:spAutoFit/>
          </a:bodyPr>
          <a:lstStyle/>
          <a:p>
            <a:pPr>
              <a:spcBef>
                <a:spcPct val="50000"/>
              </a:spcBef>
              <a:buClr>
                <a:schemeClr val="bg1"/>
              </a:buClr>
            </a:pP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小结：</a:t>
            </a:r>
          </a:p>
        </p:txBody>
      </p:sp>
      <p:sp>
        <p:nvSpPr>
          <p:cNvPr id="36872" name="Rectangle 12"/>
          <p:cNvSpPr/>
          <p:nvPr/>
        </p:nvSpPr>
        <p:spPr>
          <a:xfrm>
            <a:off x="1541163" y="2070709"/>
            <a:ext cx="9315450" cy="3170099"/>
          </a:xfrm>
          <a:prstGeom prst="rect">
            <a:avLst/>
          </a:prstGeom>
          <a:noFill/>
          <a:ln w="57150">
            <a:solidFill>
              <a:srgbClr val="FF0000"/>
            </a:solidFill>
          </a:ln>
        </p:spPr>
        <p:txBody>
          <a:bodyPr wrap="square">
            <a:spAutoFit/>
          </a:bodyPr>
          <a:lstStyle/>
          <a:p>
            <a:pPr algn="just">
              <a:lnSpc>
                <a:spcPct val="125000"/>
              </a:lnSpc>
            </a:pPr>
            <a:r>
              <a:rPr lang="zh-CN" altLang="en-US"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32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．汽化是液态变为气态的过程，汽化吸热；</a:t>
            </a:r>
          </a:p>
          <a:p>
            <a:pPr algn="just">
              <a:lnSpc>
                <a:spcPct val="125000"/>
              </a:lnSpc>
            </a:pP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．液化是气态变为液态的过程，液化放热；　　   </a:t>
            </a:r>
          </a:p>
          <a:p>
            <a:pPr algn="just">
              <a:lnSpc>
                <a:spcPct val="125000"/>
              </a:lnSpc>
            </a:pP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．影响蒸发快慢的因素；蒸发有致冷作用；</a:t>
            </a:r>
          </a:p>
          <a:p>
            <a:pPr algn="just">
              <a:lnSpc>
                <a:spcPct val="125000"/>
              </a:lnSpc>
            </a:pP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4</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．液体沸腾时吸热温度保持不变；沸点；</a:t>
            </a:r>
          </a:p>
          <a:p>
            <a:pPr algn="just">
              <a:lnSpc>
                <a:spcPct val="125000"/>
              </a:lnSpc>
            </a:pP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5</a:t>
            </a:r>
            <a:r>
              <a:rPr lang="zh-CN" altLang="en-US"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．液化有两种方法：降温和压缩体积。</a:t>
            </a:r>
            <a:r>
              <a:rPr lang="en-US" altLang="zh-CN" sz="3200" dirty="0">
                <a:solidFill>
                  <a:schemeClr val="tx1"/>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p>
        </p:txBody>
      </p:sp>
      <p:sp>
        <p:nvSpPr>
          <p:cNvPr id="2" name="标题 1">
            <a:extLst>
              <a:ext uri="{FF2B5EF4-FFF2-40B4-BE49-F238E27FC236}">
                <a16:creationId xmlns:a16="http://schemas.microsoft.com/office/drawing/2014/main" id="{D610139D-F6C9-48EE-890F-1ADB2DF0193D}"/>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课堂小结</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en-US" sz="8000" dirty="0">
                <a:latin typeface="SimHei" panose="02010609060101010101" pitchFamily="49" charset="-122"/>
                <a:ea typeface="SimHei" panose="02010609060101010101" pitchFamily="49" charset="-122"/>
                <a:sym typeface="SimHei" panose="02010609060101010101" pitchFamily="49" charset="-122"/>
              </a:rPr>
              <a:t>再见</a:t>
            </a:r>
          </a:p>
        </p:txBody>
      </p:sp>
    </p:spTree>
    <p:extLst>
      <p:ext uri="{BB962C8B-B14F-4D97-AF65-F5344CB8AC3E}">
        <p14:creationId xmlns:p14="http://schemas.microsoft.com/office/powerpoint/2010/main" val="908284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20481"/>
          <p:cNvSpPr txBox="1"/>
          <p:nvPr/>
        </p:nvSpPr>
        <p:spPr>
          <a:xfrm>
            <a:off x="903605" y="774700"/>
            <a:ext cx="10606405" cy="1787990"/>
          </a:xfrm>
          <a:prstGeom prst="rect">
            <a:avLst/>
          </a:prstGeom>
          <a:noFill/>
          <a:ln w="9525">
            <a:noFill/>
          </a:ln>
        </p:spPr>
        <p:txBody>
          <a:bodyPr wrap="square">
            <a:spAutoFit/>
          </a:bodyPr>
          <a:lstStyle/>
          <a:p>
            <a:pPr>
              <a:lnSpc>
                <a:spcPct val="125000"/>
              </a:lnSpc>
            </a:pPr>
            <a:r>
              <a:rPr lang="zh-CN" altLang="en-US"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实验</a:t>
            </a:r>
            <a:r>
              <a:rPr lang="en-US" altLang="zh-CN" sz="3600" b="1">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endParaRPr lang="zh-CN" altLang="en-US" dirty="0">
              <a:solidFill>
                <a:srgbClr val="0066CC"/>
              </a:solidFill>
              <a:latin typeface="SimHei" panose="02010609060101010101" pitchFamily="49" charset="-122"/>
              <a:ea typeface="SimHei" panose="02010609060101010101" pitchFamily="49" charset="-122"/>
              <a:sym typeface="SimHei" panose="02010609060101010101" pitchFamily="49" charset="-122"/>
            </a:endParaRPr>
          </a:p>
          <a:p>
            <a:pPr>
              <a:lnSpc>
                <a:spcPct val="125000"/>
              </a:lnSpc>
            </a:pPr>
            <a:r>
              <a:rPr lang="zh-CN" altLang="en-US" dirty="0">
                <a:latin typeface="SimHei" panose="02010609060101010101" pitchFamily="49" charset="-122"/>
                <a:ea typeface="SimHei" panose="02010609060101010101" pitchFamily="49" charset="-122"/>
                <a:sym typeface="SimHei" panose="02010609060101010101" pitchFamily="49" charset="-122"/>
              </a:rPr>
              <a:t>　</a:t>
            </a:r>
            <a:r>
              <a:rPr lang="zh-CN" altLang="en-US" sz="2800" b="1" dirty="0">
                <a:latin typeface="SimHei" panose="02010609060101010101" pitchFamily="49" charset="-122"/>
                <a:ea typeface="SimHei" panose="02010609060101010101" pitchFamily="49" charset="-122"/>
                <a:sym typeface="SimHei" panose="02010609060101010101" pitchFamily="49" charset="-122"/>
              </a:rPr>
              <a:t>　</a:t>
            </a:r>
            <a:r>
              <a:rPr lang="zh-CN" altLang="en-US" sz="2800" b="1" dirty="0">
                <a:solidFill>
                  <a:schemeClr val="tx2"/>
                </a:solidFill>
                <a:latin typeface="SimHei" panose="02010609060101010101" pitchFamily="49" charset="-122"/>
                <a:ea typeface="SimHei" panose="02010609060101010101" pitchFamily="49" charset="-122"/>
                <a:sym typeface="SimHei" panose="02010609060101010101" pitchFamily="49" charset="-122"/>
              </a:rPr>
              <a:t>在气球或塑料袋中滴入酒精，挤出空气后扎紧口。放入热水中。请观察现象。</a:t>
            </a:r>
          </a:p>
        </p:txBody>
      </p:sp>
      <p:pic>
        <p:nvPicPr>
          <p:cNvPr id="2" name="图片 1" descr="《汽化和液化》在塑料袋中滴入酒精图片（物理人教八上）"/>
          <p:cNvPicPr>
            <a:picLocks noChangeAspect="1"/>
          </p:cNvPicPr>
          <p:nvPr/>
        </p:nvPicPr>
        <p:blipFill>
          <a:blip r:embed="rId2"/>
          <a:stretch>
            <a:fillRect/>
          </a:stretch>
        </p:blipFill>
        <p:spPr>
          <a:xfrm>
            <a:off x="903605" y="2096770"/>
            <a:ext cx="3141980" cy="2284730"/>
          </a:xfrm>
          <a:prstGeom prst="rect">
            <a:avLst/>
          </a:prstGeom>
        </p:spPr>
      </p:pic>
      <p:pic>
        <p:nvPicPr>
          <p:cNvPr id="3" name="图片 2" descr="《汽化和液化》把袋挤瘪，把口扎紧图片（物理人教八上）"/>
          <p:cNvPicPr>
            <a:picLocks noChangeAspect="1"/>
          </p:cNvPicPr>
          <p:nvPr/>
        </p:nvPicPr>
        <p:blipFill>
          <a:blip r:embed="rId3"/>
          <a:stretch>
            <a:fillRect/>
          </a:stretch>
        </p:blipFill>
        <p:spPr>
          <a:xfrm>
            <a:off x="4358640" y="2096770"/>
            <a:ext cx="3282315" cy="2284730"/>
          </a:xfrm>
          <a:prstGeom prst="rect">
            <a:avLst/>
          </a:prstGeom>
        </p:spPr>
      </p:pic>
      <p:pic>
        <p:nvPicPr>
          <p:cNvPr id="4" name="图片 3" descr="《汽化和液化》塑料袋鼓起来图片（物理人教八上）"/>
          <p:cNvPicPr>
            <a:picLocks noChangeAspect="1"/>
          </p:cNvPicPr>
          <p:nvPr/>
        </p:nvPicPr>
        <p:blipFill>
          <a:blip r:embed="rId4"/>
          <a:stretch>
            <a:fillRect/>
          </a:stretch>
        </p:blipFill>
        <p:spPr>
          <a:xfrm>
            <a:off x="8148955" y="2096770"/>
            <a:ext cx="3360420" cy="2246630"/>
          </a:xfrm>
          <a:prstGeom prst="rect">
            <a:avLst/>
          </a:prstGeom>
        </p:spPr>
      </p:pic>
      <p:sp>
        <p:nvSpPr>
          <p:cNvPr id="100" name="文本框 99"/>
          <p:cNvSpPr txBox="1"/>
          <p:nvPr/>
        </p:nvSpPr>
        <p:spPr>
          <a:xfrm>
            <a:off x="673100" y="4692015"/>
            <a:ext cx="10836910" cy="1308884"/>
          </a:xfrm>
          <a:prstGeom prst="rect">
            <a:avLst/>
          </a:prstGeom>
          <a:solidFill>
            <a:srgbClr val="92D050"/>
          </a:solidFill>
          <a:ln w="9525">
            <a:noFill/>
          </a:ln>
        </p:spPr>
        <p:txBody>
          <a:bodyPr wrap="square">
            <a:spAutoFit/>
          </a:bodyPr>
          <a:lstStyle/>
          <a:p>
            <a:pPr indent="266700" fontAlgn="auto">
              <a:lnSpc>
                <a:spcPct val="150000"/>
              </a:lnSpc>
            </a:pPr>
            <a:r>
              <a:rPr lang="zh-CN" sz="2800" b="1"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提出问题：</a:t>
            </a:r>
            <a:r>
              <a:rPr lang="zh-CN"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你看到什么现象？从热水中拿出塑料袋，过一会儿又有什么变化？怎么解释这些变化？想提出什么疑问？你的想法是什么？</a:t>
            </a:r>
            <a:endParaRPr lang="zh-CN" altLang="en-US"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5" name="标题 4">
            <a:extLst>
              <a:ext uri="{FF2B5EF4-FFF2-40B4-BE49-F238E27FC236}">
                <a16:creationId xmlns:a16="http://schemas.microsoft.com/office/drawing/2014/main" id="{2A8DECCE-A6F6-4063-ADAF-35EDAFF76245}"/>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课程导入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6476914" y="1370948"/>
            <a:ext cx="4785597" cy="1169551"/>
          </a:xfrm>
          <a:prstGeom prst="rect">
            <a:avLst/>
          </a:prstGeom>
          <a:solidFill>
            <a:srgbClr val="92D050"/>
          </a:solidFill>
          <a:ln w="9525">
            <a:noFill/>
          </a:ln>
        </p:spPr>
        <p:txBody>
          <a:bodyPr wrap="square">
            <a:spAutoFit/>
          </a:bodyPr>
          <a:lstStyle/>
          <a:p>
            <a:pPr>
              <a:lnSpc>
                <a:spcPct val="125000"/>
              </a:lnSpc>
            </a:pPr>
            <a:r>
              <a:rPr lang="zh-CN" altLang="en-US" sz="2800" b="1" dirty="0">
                <a:solidFill>
                  <a:schemeClr val="tx1"/>
                </a:solidFill>
                <a:latin typeface="SimHei" panose="02010609060101010101" pitchFamily="49" charset="-122"/>
                <a:ea typeface="SimHei" panose="02010609060101010101" pitchFamily="49" charset="-122"/>
                <a:sym typeface="SimHei" panose="02010609060101010101" pitchFamily="49" charset="-122"/>
              </a:rPr>
              <a:t>物质从气态回到液态的过程叫液化，需要放热。</a:t>
            </a:r>
          </a:p>
        </p:txBody>
      </p:sp>
      <p:sp>
        <p:nvSpPr>
          <p:cNvPr id="21510" name="矩形 21509"/>
          <p:cNvSpPr/>
          <p:nvPr/>
        </p:nvSpPr>
        <p:spPr>
          <a:xfrm>
            <a:off x="1210755" y="1370948"/>
            <a:ext cx="4565355" cy="1169551"/>
          </a:xfrm>
          <a:prstGeom prst="rect">
            <a:avLst/>
          </a:prstGeom>
          <a:solidFill>
            <a:srgbClr val="92D050"/>
          </a:solidFill>
          <a:ln w="9525">
            <a:noFill/>
          </a:ln>
        </p:spPr>
        <p:txBody>
          <a:bodyPr wrap="square">
            <a:spAutoFit/>
          </a:bodyPr>
          <a:lstStyle/>
          <a:p>
            <a:pPr>
              <a:lnSpc>
                <a:spcPct val="125000"/>
              </a:lnSpc>
            </a:pPr>
            <a:r>
              <a:rPr lang="zh-CN" altLang="en-US" sz="2800" b="1" dirty="0">
                <a:solidFill>
                  <a:schemeClr val="tx1"/>
                </a:solidFill>
                <a:latin typeface="SimHei" panose="02010609060101010101" pitchFamily="49" charset="-122"/>
                <a:ea typeface="SimHei" panose="02010609060101010101" pitchFamily="49" charset="-122"/>
                <a:sym typeface="SimHei" panose="02010609060101010101" pitchFamily="49" charset="-122"/>
              </a:rPr>
              <a:t>物质从液态变成气态的过程叫汽化，需要吸热。</a:t>
            </a:r>
          </a:p>
        </p:txBody>
      </p:sp>
      <p:sp>
        <p:nvSpPr>
          <p:cNvPr id="21512" name="文本框 21511"/>
          <p:cNvSpPr txBox="1"/>
          <p:nvPr/>
        </p:nvSpPr>
        <p:spPr>
          <a:xfrm>
            <a:off x="2130022" y="3774248"/>
            <a:ext cx="2051050" cy="368300"/>
          </a:xfrm>
          <a:prstGeom prst="rect">
            <a:avLst/>
          </a:prstGeom>
          <a:noFill/>
          <a:ln w="9525">
            <a:noFill/>
          </a:ln>
        </p:spPr>
        <p:txBody>
          <a:bodyPr>
            <a:spAutoFit/>
          </a:bodyPr>
          <a:lstStyle/>
          <a:p>
            <a:pPr>
              <a:spcBef>
                <a:spcPct val="50000"/>
              </a:spcBef>
              <a:buClr>
                <a:schemeClr val="bg1"/>
              </a:buClr>
            </a:pPr>
            <a:r>
              <a:rPr lang="zh-CN" altLang="en-US" dirty="0">
                <a:solidFill>
                  <a:schemeClr val="bg1"/>
                </a:solidFill>
                <a:latin typeface="SimHei" panose="02010609060101010101" pitchFamily="49" charset="-122"/>
                <a:ea typeface="SimHei" panose="02010609060101010101" pitchFamily="49" charset="-122"/>
                <a:sym typeface="SimHei" panose="02010609060101010101" pitchFamily="49" charset="-122"/>
              </a:rPr>
              <a:t>气球膨胀</a:t>
            </a:r>
          </a:p>
        </p:txBody>
      </p:sp>
      <p:pic>
        <p:nvPicPr>
          <p:cNvPr id="3" name="图片 2" descr="《汽化和液化》把袋挤瘪，把口扎紧图片（物理人教八上）"/>
          <p:cNvPicPr>
            <a:picLocks noChangeAspect="1"/>
          </p:cNvPicPr>
          <p:nvPr/>
        </p:nvPicPr>
        <p:blipFill>
          <a:blip r:embed="rId3"/>
          <a:stretch>
            <a:fillRect/>
          </a:stretch>
        </p:blipFill>
        <p:spPr>
          <a:xfrm>
            <a:off x="6695377" y="2838374"/>
            <a:ext cx="4378191" cy="3047595"/>
          </a:xfrm>
          <a:prstGeom prst="rect">
            <a:avLst/>
          </a:prstGeom>
        </p:spPr>
      </p:pic>
      <p:pic>
        <p:nvPicPr>
          <p:cNvPr id="4" name="图片 3" descr="《汽化和液化》塑料袋鼓起来图片（物理人教八上）"/>
          <p:cNvPicPr>
            <a:picLocks noChangeAspect="1"/>
          </p:cNvPicPr>
          <p:nvPr/>
        </p:nvPicPr>
        <p:blipFill>
          <a:blip r:embed="rId4"/>
          <a:stretch>
            <a:fillRect/>
          </a:stretch>
        </p:blipFill>
        <p:spPr>
          <a:xfrm>
            <a:off x="1210755" y="2838374"/>
            <a:ext cx="4565355" cy="3052451"/>
          </a:xfrm>
          <a:prstGeom prst="rect">
            <a:avLst/>
          </a:prstGeom>
        </p:spPr>
      </p:pic>
      <p:sp>
        <p:nvSpPr>
          <p:cNvPr id="2" name="文本框 1"/>
          <p:cNvSpPr txBox="1"/>
          <p:nvPr/>
        </p:nvSpPr>
        <p:spPr>
          <a:xfrm>
            <a:off x="1925551" y="6048500"/>
            <a:ext cx="9988281" cy="461665"/>
          </a:xfrm>
          <a:prstGeom prst="rect">
            <a:avLst/>
          </a:prstGeom>
          <a:noFill/>
        </p:spPr>
        <p:txBody>
          <a:bodyPr wrap="square" rtlCol="0">
            <a:spAutoFit/>
          </a:bodyPr>
          <a:lstStyle/>
          <a:p>
            <a:r>
              <a:rPr lang="en-US" altLang="zh-CN" dirty="0">
                <a:latin typeface="SimHei" panose="02010609060101010101" pitchFamily="49" charset="-122"/>
                <a:ea typeface="SimHei" panose="02010609060101010101" pitchFamily="49" charset="-122"/>
                <a:sym typeface="SimHei" panose="02010609060101010101" pitchFamily="49" charset="-122"/>
              </a:rPr>
              <a:t>           </a:t>
            </a:r>
            <a:r>
              <a:rPr lang="zh-CN" altLang="en-US" sz="2400" dirty="0">
                <a:latin typeface="SimHei" panose="02010609060101010101" pitchFamily="49" charset="-122"/>
                <a:ea typeface="SimHei" panose="02010609060101010101" pitchFamily="49" charset="-122"/>
                <a:sym typeface="SimHei" panose="02010609060101010101" pitchFamily="49" charset="-122"/>
              </a:rPr>
              <a:t>塑料袋鼓起                  塑料袋变瘪</a:t>
            </a:r>
          </a:p>
        </p:txBody>
      </p:sp>
      <p:sp>
        <p:nvSpPr>
          <p:cNvPr id="5" name="标题 4">
            <a:extLst>
              <a:ext uri="{FF2B5EF4-FFF2-40B4-BE49-F238E27FC236}">
                <a16:creationId xmlns:a16="http://schemas.microsoft.com/office/drawing/2014/main" id="{9A08C4EC-99EE-4131-9CF7-87C38A4518DC}"/>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课程导入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p:bldP spid="215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26625"/>
          <p:cNvSpPr>
            <a:spLocks noGrp="1"/>
          </p:cNvSpPr>
          <p:nvPr>
            <p:ph type="ctrTitle"/>
          </p:nvPr>
        </p:nvSpPr>
        <p:spPr>
          <a:xfrm>
            <a:off x="999404" y="1478255"/>
            <a:ext cx="10515600" cy="822960"/>
          </a:xfrm>
        </p:spPr>
        <p:txBody>
          <a:bodyPr anchor="ctr">
            <a:normAutofit/>
          </a:bodyPr>
          <a:lstStyle/>
          <a:p>
            <a:pPr algn="ct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探究 水沸腾时温度变化的特点</a:t>
            </a:r>
          </a:p>
        </p:txBody>
      </p:sp>
      <p:sp>
        <p:nvSpPr>
          <p:cNvPr id="26627" name="文本占位符 26626"/>
          <p:cNvSpPr>
            <a:spLocks noGrp="1"/>
          </p:cNvSpPr>
          <p:nvPr>
            <p:ph idx="1"/>
          </p:nvPr>
        </p:nvSpPr>
        <p:spPr>
          <a:xfrm>
            <a:off x="1006875" y="2217465"/>
            <a:ext cx="6246181" cy="1866264"/>
          </a:xfrm>
        </p:spPr>
        <p:txBody>
          <a:bodyPr/>
          <a:lstStyle/>
          <a:p>
            <a:pPr marL="0" indent="0">
              <a:lnSpc>
                <a:spcPct val="125000"/>
              </a:lnSpc>
              <a:spcBef>
                <a:spcPct val="0"/>
              </a:spcBef>
              <a:buNone/>
            </a:pP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．实验目的：</a:t>
            </a:r>
          </a:p>
          <a:p>
            <a:pPr marL="0" indent="0">
              <a:lnSpc>
                <a:spcPct val="125000"/>
              </a:lnSpc>
              <a:spcBef>
                <a:spcPct val="0"/>
              </a:spcBef>
              <a:buNone/>
            </a:pPr>
            <a:r>
              <a:rPr lang="zh-CN" altLang="en-US"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altLang="en-US" sz="2800" b="1" dirty="0">
                <a:solidFill>
                  <a:srgbClr val="333333"/>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观察沸腾前后水中气泡的变化情况和温度的变化规律。</a:t>
            </a:r>
          </a:p>
        </p:txBody>
      </p:sp>
      <p:sp>
        <p:nvSpPr>
          <p:cNvPr id="26629" name="文本框 26628"/>
          <p:cNvSpPr txBox="1"/>
          <p:nvPr/>
        </p:nvSpPr>
        <p:spPr>
          <a:xfrm>
            <a:off x="1006874" y="4224412"/>
            <a:ext cx="6246181" cy="1708160"/>
          </a:xfrm>
          <a:prstGeom prst="rect">
            <a:avLst/>
          </a:prstGeom>
          <a:noFill/>
          <a:ln w="9525">
            <a:noFill/>
          </a:ln>
        </p:spPr>
        <p:txBody>
          <a:bodyPr wrap="square">
            <a:spAutoFit/>
          </a:bodyPr>
          <a:lstStyle/>
          <a:p>
            <a:pPr>
              <a:lnSpc>
                <a:spcPct val="125000"/>
              </a:lnSpc>
            </a:pP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．实验器材：</a:t>
            </a:r>
          </a:p>
          <a:p>
            <a:pPr>
              <a:lnSpc>
                <a:spcPct val="125000"/>
              </a:lnSpc>
            </a:pPr>
            <a:r>
              <a:rPr lang="zh-CN" altLang="en-US" sz="28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altLang="en-US" sz="28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铁架台、酒精灯、石棉网、温度计、装有适量水的烧杯和杯盖等。</a:t>
            </a:r>
            <a:r>
              <a:rPr lang="zh-CN" altLang="en-US"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p>
        </p:txBody>
      </p:sp>
      <p:pic>
        <p:nvPicPr>
          <p:cNvPr id="26630" name="图片 26629" descr="twl8s040228005"/>
          <p:cNvPicPr>
            <a:picLocks noChangeAspect="1"/>
          </p:cNvPicPr>
          <p:nvPr/>
        </p:nvPicPr>
        <p:blipFill>
          <a:blip r:embed="rId2"/>
          <a:stretch>
            <a:fillRect/>
          </a:stretch>
        </p:blipFill>
        <p:spPr>
          <a:xfrm>
            <a:off x="8455635" y="2230873"/>
            <a:ext cx="3321050" cy="4310062"/>
          </a:xfrm>
          <a:prstGeom prst="rect">
            <a:avLst/>
          </a:prstGeom>
          <a:noFill/>
          <a:ln w="9525">
            <a:noFill/>
          </a:ln>
        </p:spPr>
      </p:pic>
      <p:sp>
        <p:nvSpPr>
          <p:cNvPr id="6" name="标题 4">
            <a:extLst>
              <a:ext uri="{FF2B5EF4-FFF2-40B4-BE49-F238E27FC236}">
                <a16:creationId xmlns:a16="http://schemas.microsoft.com/office/drawing/2014/main" id="{EE47F6C9-5A1A-48DF-9EC7-C8B42EB71F16}"/>
              </a:ext>
            </a:extLst>
          </p:cNvPr>
          <p:cNvSpPr txBox="1">
            <a:spLocks/>
          </p:cNvSpPr>
          <p:nvPr/>
        </p:nvSpPr>
        <p:spPr>
          <a:xfrm>
            <a:off x="838200" y="0"/>
            <a:ext cx="10515600" cy="822960"/>
          </a:xfrm>
          <a:prstGeom prst="rect">
            <a:avLst/>
          </a:prstGeom>
        </p:spPr>
        <p:txBody>
          <a:bodyPr vert="horz" lIns="91440" tIns="45720" rIns="91440" bIns="4572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
        <p:nvSpPr>
          <p:cNvPr id="7" name="标题 26625"/>
          <p:cNvSpPr txBox="1">
            <a:spLocks/>
          </p:cNvSpPr>
          <p:nvPr/>
        </p:nvSpPr>
        <p:spPr>
          <a:xfrm>
            <a:off x="-280657" y="926092"/>
            <a:ext cx="4843391" cy="822960"/>
          </a:xfrm>
          <a:prstGeom prst="rect">
            <a:avLst/>
          </a:prstGeom>
        </p:spPr>
        <p:txBody>
          <a:bodyPr vert="horz" lIns="91440" tIns="45720" rIns="91440" bIns="4572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600" dirty="0">
                <a:solidFill>
                  <a:srgbClr val="0066CC"/>
                </a:solidFill>
                <a:latin typeface="SimHei" panose="02010609060101010101" pitchFamily="49" charset="-122"/>
                <a:ea typeface="SimHei" panose="02010609060101010101" pitchFamily="49" charset="-122"/>
                <a:sym typeface="SimHei" panose="02010609060101010101" pitchFamily="49" charset="-122"/>
              </a:rPr>
              <a:t>一、沸腾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6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直接连接符 27649"/>
          <p:cNvSpPr/>
          <p:nvPr/>
        </p:nvSpPr>
        <p:spPr>
          <a:xfrm>
            <a:off x="3356154" y="4055392"/>
            <a:ext cx="0" cy="0"/>
          </a:xfrm>
          <a:prstGeom prst="line">
            <a:avLst/>
          </a:prstGeom>
          <a:ln w="12700" cap="rnd" cmpd="sng">
            <a:solidFill>
              <a:srgbClr val="000000"/>
            </a:solidFill>
            <a:prstDash val="solid"/>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graphicFrame>
        <p:nvGraphicFramePr>
          <p:cNvPr id="27962" name="表格 27961"/>
          <p:cNvGraphicFramePr/>
          <p:nvPr>
            <p:extLst>
              <p:ext uri="{D42A27DB-BD31-4B8C-83A1-F6EECF244321}">
                <p14:modId xmlns:p14="http://schemas.microsoft.com/office/powerpoint/2010/main" val="1027832357"/>
              </p:ext>
            </p:extLst>
          </p:nvPr>
        </p:nvGraphicFramePr>
        <p:xfrm>
          <a:off x="1774825" y="3609975"/>
          <a:ext cx="8618220" cy="2904490"/>
        </p:xfrm>
        <a:graphic>
          <a:graphicData uri="http://schemas.openxmlformats.org/drawingml/2006/table">
            <a:tbl>
              <a:tblPr/>
              <a:tblGrid>
                <a:gridCol w="2018030">
                  <a:extLst>
                    <a:ext uri="{9D8B030D-6E8A-4147-A177-3AD203B41FA5}">
                      <a16:colId xmlns:a16="http://schemas.microsoft.com/office/drawing/2014/main" val="20000"/>
                    </a:ext>
                  </a:extLst>
                </a:gridCol>
                <a:gridCol w="715645">
                  <a:extLst>
                    <a:ext uri="{9D8B030D-6E8A-4147-A177-3AD203B41FA5}">
                      <a16:colId xmlns:a16="http://schemas.microsoft.com/office/drawing/2014/main" val="20001"/>
                    </a:ext>
                  </a:extLst>
                </a:gridCol>
                <a:gridCol w="725805">
                  <a:extLst>
                    <a:ext uri="{9D8B030D-6E8A-4147-A177-3AD203B41FA5}">
                      <a16:colId xmlns:a16="http://schemas.microsoft.com/office/drawing/2014/main" val="20002"/>
                    </a:ext>
                  </a:extLst>
                </a:gridCol>
                <a:gridCol w="715645">
                  <a:extLst>
                    <a:ext uri="{9D8B030D-6E8A-4147-A177-3AD203B41FA5}">
                      <a16:colId xmlns:a16="http://schemas.microsoft.com/office/drawing/2014/main" val="20003"/>
                    </a:ext>
                  </a:extLst>
                </a:gridCol>
                <a:gridCol w="704850">
                  <a:extLst>
                    <a:ext uri="{9D8B030D-6E8A-4147-A177-3AD203B41FA5}">
                      <a16:colId xmlns:a16="http://schemas.microsoft.com/office/drawing/2014/main" val="20004"/>
                    </a:ext>
                  </a:extLst>
                </a:gridCol>
                <a:gridCol w="746125">
                  <a:extLst>
                    <a:ext uri="{9D8B030D-6E8A-4147-A177-3AD203B41FA5}">
                      <a16:colId xmlns:a16="http://schemas.microsoft.com/office/drawing/2014/main" val="20005"/>
                    </a:ext>
                  </a:extLst>
                </a:gridCol>
                <a:gridCol w="611505">
                  <a:extLst>
                    <a:ext uri="{9D8B030D-6E8A-4147-A177-3AD203B41FA5}">
                      <a16:colId xmlns:a16="http://schemas.microsoft.com/office/drawing/2014/main" val="20006"/>
                    </a:ext>
                  </a:extLst>
                </a:gridCol>
                <a:gridCol w="831215">
                  <a:extLst>
                    <a:ext uri="{9D8B030D-6E8A-4147-A177-3AD203B41FA5}">
                      <a16:colId xmlns:a16="http://schemas.microsoft.com/office/drawing/2014/main" val="20007"/>
                    </a:ext>
                  </a:extLst>
                </a:gridCol>
                <a:gridCol w="840740">
                  <a:extLst>
                    <a:ext uri="{9D8B030D-6E8A-4147-A177-3AD203B41FA5}">
                      <a16:colId xmlns:a16="http://schemas.microsoft.com/office/drawing/2014/main" val="20008"/>
                    </a:ext>
                  </a:extLst>
                </a:gridCol>
                <a:gridCol w="708660">
                  <a:extLst>
                    <a:ext uri="{9D8B030D-6E8A-4147-A177-3AD203B41FA5}">
                      <a16:colId xmlns:a16="http://schemas.microsoft.com/office/drawing/2014/main" val="20009"/>
                    </a:ext>
                  </a:extLst>
                </a:gridCol>
              </a:tblGrid>
              <a:tr h="822960">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spcBef>
                          <a:spcPct val="0"/>
                        </a:spcBef>
                        <a:buNone/>
                      </a:pPr>
                      <a:r>
                        <a:rPr lang="zh-CN" altLang="en-US"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时间</a:t>
                      </a:r>
                      <a:r>
                        <a:rPr lang="en-US" altLang="zh-CN" b="1">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/min</a:t>
                      </a:r>
                    </a:p>
                  </a:txBody>
                  <a:tcPr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0</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1</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2</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3</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4</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5</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6</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7</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sym typeface="SimHei" panose="02010609060101010101" pitchFamily="49" charset="-122"/>
                        </a:rPr>
                        <a:t>…</a:t>
                      </a:r>
                    </a:p>
                  </a:txBody>
                  <a:tcPr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28575"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8160">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spcBef>
                          <a:spcPct val="0"/>
                        </a:spcBef>
                        <a:buNone/>
                      </a:pPr>
                      <a:r>
                        <a:rPr lang="zh-CN" altLang="en-US"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温度</a:t>
                      </a:r>
                      <a:r>
                        <a:rPr lang="en-US" altLang="zh-CN" b="1">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a:txBody>
                  <a:tcPr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en-US" altLang="zh-CN" sz="2400" b="1">
                          <a:solidFill>
                            <a:srgbClr val="0066CC"/>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85</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txBody>
                  <a:tcPr anchor="ctr">
                    <a:lnL w="12700"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 </a:t>
                      </a:r>
                    </a:p>
                    <a:p>
                      <a:pPr marL="0" lvl="0" indent="0">
                        <a:spcBef>
                          <a:spcPct val="0"/>
                        </a:spcBef>
                        <a:buNone/>
                      </a:pPr>
                      <a:r>
                        <a:rPr lang="zh-CN" altLang="en-US" sz="2000" b="1" dirty="0">
                          <a:solidFill>
                            <a:schemeClr val="tx1"/>
                          </a:solidFill>
                          <a:latin typeface="SimHei" panose="02010609060101010101" pitchFamily="49" charset="-122"/>
                          <a:ea typeface="SimHei" panose="02010609060101010101" pitchFamily="49" charset="-122"/>
                          <a:sym typeface="SimHei" panose="02010609060101010101" pitchFamily="49" charset="-122"/>
                        </a:rPr>
                        <a:t> </a:t>
                      </a:r>
                    </a:p>
                    <a:p>
                      <a:pPr marL="0" lvl="0" indent="0">
                        <a:spcBef>
                          <a:spcPct val="0"/>
                        </a:spcBef>
                        <a:buNone/>
                      </a:pPr>
                      <a:r>
                        <a:rPr lang="zh-CN" altLang="en-US" sz="2000" b="1" dirty="0">
                          <a:solidFill>
                            <a:schemeClr val="tx1"/>
                          </a:solidFill>
                          <a:latin typeface="SimHei" panose="02010609060101010101" pitchFamily="49" charset="-122"/>
                          <a:ea typeface="SimHei" panose="02010609060101010101" pitchFamily="49" charset="-122"/>
                          <a:sym typeface="SimHei" panose="02010609060101010101" pitchFamily="49" charset="-122"/>
                        </a:rPr>
                        <a:t> </a:t>
                      </a:r>
                      <a:endParaRPr lang="zh-CN" altLang="en-US" sz="2000" b="1" dirty="0">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endParaRPr>
                    </a:p>
                  </a:txBody>
                  <a:tcPr anchor="ct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9910">
                <a:tc rowSpan="2">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spcBef>
                          <a:spcPct val="0"/>
                        </a:spcBef>
                        <a:buNone/>
                      </a:pPr>
                      <a:r>
                        <a:rPr lang="zh-CN" altLang="en-US" b="1" dirty="0">
                          <a:solidFill>
                            <a:srgbClr val="0066CC"/>
                          </a:solidFill>
                          <a:latin typeface="SimHei" panose="02010609060101010101" pitchFamily="49" charset="-122"/>
                          <a:ea typeface="SimHei" panose="02010609060101010101" pitchFamily="49" charset="-122"/>
                          <a:sym typeface="SimHei" panose="02010609060101010101" pitchFamily="49" charset="-122"/>
                        </a:rPr>
                        <a:t>水中气泡</a:t>
                      </a:r>
                    </a:p>
                    <a:p>
                      <a:pPr marL="0" lvl="0" indent="0" algn="ctr">
                        <a:spcBef>
                          <a:spcPct val="0"/>
                        </a:spcBef>
                        <a:buNone/>
                      </a:pPr>
                      <a:r>
                        <a:rPr lang="zh-CN" altLang="en-US" b="1" dirty="0">
                          <a:solidFill>
                            <a:srgbClr val="0066CC"/>
                          </a:solidFill>
                          <a:latin typeface="SimHei" panose="02010609060101010101" pitchFamily="49" charset="-122"/>
                          <a:ea typeface="SimHei" panose="02010609060101010101" pitchFamily="49" charset="-122"/>
                          <a:sym typeface="SimHei" panose="02010609060101010101" pitchFamily="49" charset="-122"/>
                        </a:rPr>
                        <a:t>变化情况</a:t>
                      </a:r>
                    </a:p>
                  </a:txBody>
                  <a:tcPr anchor="ct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lnTlToBr>
                      <a:noFill/>
                    </a:lnTlToBr>
                    <a:lnBlToTr>
                      <a:noFill/>
                    </a:lnBlToTr>
                    <a:noFill/>
                  </a:tcPr>
                </a:tc>
                <a:tc gridSpan="9">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b="1" dirty="0">
                          <a:solidFill>
                            <a:srgbClr val="0066CC"/>
                          </a:solidFill>
                          <a:latin typeface="SimHei" panose="02010609060101010101" pitchFamily="49" charset="-122"/>
                          <a:ea typeface="SimHei" panose="02010609060101010101" pitchFamily="49" charset="-122"/>
                          <a:sym typeface="SimHei" panose="02010609060101010101" pitchFamily="49" charset="-122"/>
                        </a:rPr>
                        <a:t>沸腾前：</a:t>
                      </a:r>
                    </a:p>
                  </a:txBody>
                  <a:tcP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12700" cap="flat" cmpd="sng">
                      <a:solidFill>
                        <a:srgbClr val="3D8F95"/>
                      </a:solidFill>
                      <a:prstDash val="solid"/>
                      <a:headEnd type="none" w="med" len="med"/>
                      <a:tailEnd type="none" w="med" len="med"/>
                    </a:lnB>
                  </a:tcPr>
                </a:tc>
                <a:extLst>
                  <a:ext uri="{0D108BD9-81ED-4DB2-BD59-A6C34878D82A}">
                    <a16:rowId xmlns:a16="http://schemas.microsoft.com/office/drawing/2014/main" val="10002"/>
                  </a:ext>
                </a:extLst>
              </a:tr>
              <a:tr h="525780">
                <a:tc vMerge="1">
                  <a:txBody>
                    <a:bodyPr/>
                    <a:lstStyle/>
                    <a:p>
                      <a:endParaRPr lang="zh-CN"/>
                    </a:p>
                  </a:txBody>
                  <a:tcPr>
                    <a:lnL w="28575" cap="flat" cmpd="sng">
                      <a:solidFill>
                        <a:srgbClr val="3D8F95"/>
                      </a:solidFill>
                      <a:prstDash val="solid"/>
                      <a:headEnd type="none" w="med" len="med"/>
                      <a:tailEnd type="none" w="med" len="med"/>
                    </a:lnL>
                    <a:lnR w="12700" cap="flat" cmpd="sng">
                      <a:solidFill>
                        <a:srgbClr val="3D8F95"/>
                      </a:solidFill>
                      <a:prstDash val="solid"/>
                      <a:headEnd type="none" w="med" len="med"/>
                      <a:tailEnd type="none" w="med" len="med"/>
                    </a:lnR>
                    <a:lnB w="28575" cap="flat" cmpd="sng">
                      <a:solidFill>
                        <a:srgbClr val="3D8F95"/>
                      </a:solidFill>
                      <a:prstDash val="solid"/>
                      <a:headEnd type="none" w="med" len="med"/>
                      <a:tailEnd type="none" w="med" len="med"/>
                    </a:lnB>
                  </a:tcPr>
                </a:tc>
                <a:tc gridSpan="9">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spcBef>
                          <a:spcPct val="0"/>
                        </a:spcBef>
                        <a:buNone/>
                      </a:pPr>
                      <a:r>
                        <a:rPr lang="zh-CN" altLang="en-US" b="1" dirty="0">
                          <a:solidFill>
                            <a:srgbClr val="0066CC"/>
                          </a:solidFill>
                          <a:latin typeface="SimHei" panose="02010609060101010101" pitchFamily="49" charset="-122"/>
                          <a:ea typeface="SimHei" panose="02010609060101010101" pitchFamily="49" charset="-122"/>
                          <a:sym typeface="SimHei" panose="02010609060101010101" pitchFamily="49" charset="-122"/>
                        </a:rPr>
                        <a:t>沸腾时：</a:t>
                      </a:r>
                    </a:p>
                  </a:txBody>
                  <a:tcPr>
                    <a:lnL w="12700" cap="flat" cmpd="sng">
                      <a:solidFill>
                        <a:srgbClr val="3D8F95"/>
                      </a:solidFill>
                      <a:prstDash val="solid"/>
                      <a:headEnd type="none" w="med" len="med"/>
                      <a:tailEnd type="none" w="med" len="med"/>
                    </a:lnL>
                    <a:lnR w="28575" cap="flat" cmpd="sng">
                      <a:solidFill>
                        <a:srgbClr val="3D8F95"/>
                      </a:solidFill>
                      <a:prstDash val="solid"/>
                      <a:headEnd type="none" w="med" len="med"/>
                      <a:tailEnd type="none" w="med" len="med"/>
                    </a:ln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tc hMerge="1">
                  <a:txBody>
                    <a:bodyPr/>
                    <a:lstStyle/>
                    <a:p>
                      <a:endParaRPr lang="zh-CN"/>
                    </a:p>
                  </a:txBody>
                  <a:tcPr>
                    <a:lnT w="12700" cap="flat" cmpd="sng">
                      <a:solidFill>
                        <a:srgbClr val="3D8F95"/>
                      </a:solidFill>
                      <a:prstDash val="solid"/>
                      <a:headEnd type="none" w="med" len="med"/>
                      <a:tailEnd type="none" w="med" len="med"/>
                    </a:lnT>
                    <a:lnB w="28575" cap="flat" cmpd="sng">
                      <a:solidFill>
                        <a:srgbClr val="3D8F95"/>
                      </a:solidFill>
                      <a:prstDash val="solid"/>
                      <a:headEnd type="none" w="med" len="med"/>
                      <a:tailEnd type="none" w="med" len="med"/>
                    </a:lnB>
                  </a:tcPr>
                </a:tc>
                <a:extLst>
                  <a:ext uri="{0D108BD9-81ED-4DB2-BD59-A6C34878D82A}">
                    <a16:rowId xmlns:a16="http://schemas.microsoft.com/office/drawing/2014/main" val="10003"/>
                  </a:ext>
                </a:extLst>
              </a:tr>
            </a:tbl>
          </a:graphicData>
        </a:graphic>
      </p:graphicFrame>
      <p:sp>
        <p:nvSpPr>
          <p:cNvPr id="27703" name="矩形 27702"/>
          <p:cNvSpPr/>
          <p:nvPr/>
        </p:nvSpPr>
        <p:spPr>
          <a:xfrm>
            <a:off x="1752779" y="1051842"/>
            <a:ext cx="8893175" cy="2520950"/>
          </a:xfrm>
          <a:prstGeom prst="rect">
            <a:avLst/>
          </a:prstGeom>
          <a:noFill/>
          <a:ln w="9525">
            <a:noFill/>
          </a:ln>
        </p:spPr>
        <p:txBody>
          <a:bodyPr/>
          <a:lstStyle>
            <a:lvl1pPr marL="342900" indent="-342900" algn="l" rtl="0" eaLnBrk="0" fontAlgn="base" hangingPunct="0">
              <a:spcBef>
                <a:spcPct val="20000"/>
              </a:spcBef>
              <a:spcAft>
                <a:spcPct val="0"/>
              </a:spcAft>
              <a:buChar char="•"/>
              <a:defRPr kumimoji="1"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stStyle>
          <a:p>
            <a:pPr marL="0" lvl="0" indent="0">
              <a:lnSpc>
                <a:spcPct val="125000"/>
              </a:lnSpc>
              <a:spcBef>
                <a:spcPct val="0"/>
              </a:spcBef>
              <a:buNone/>
            </a:pPr>
            <a:r>
              <a:rPr lang="en-US" altLang="zh-CN"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．观察现象并记录在表格中</a:t>
            </a:r>
          </a:p>
          <a:p>
            <a:pPr marL="0" lvl="0" indent="0">
              <a:lnSpc>
                <a:spcPct val="125000"/>
              </a:lnSpc>
              <a:spcBef>
                <a:spcPct val="0"/>
              </a:spcBef>
              <a:buNone/>
            </a:pPr>
            <a:r>
              <a:rPr lang="zh-CN" altLang="en-US" b="1" dirty="0">
                <a:latin typeface="SimHei" panose="02010609060101010101" pitchFamily="49" charset="-122"/>
                <a:ea typeface="SimHei" panose="02010609060101010101" pitchFamily="49" charset="-122"/>
                <a:sym typeface="SimHei" panose="02010609060101010101" pitchFamily="49" charset="-122"/>
              </a:rPr>
              <a:t>　  </a:t>
            </a:r>
            <a:r>
              <a:rPr lang="zh-CN" altLang="en-US" sz="28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注意观察沸腾前和沸腾时气泡产生的部位以及运动过程中大小的变化，观察水温度的变化，并</a:t>
            </a:r>
            <a:r>
              <a:rPr lang="zh-CN" altLang="en-US" sz="2800" b="1"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做好记录</a:t>
            </a:r>
            <a:r>
              <a:rPr lang="zh-CN" altLang="en-US" sz="28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。（从</a:t>
            </a:r>
            <a:r>
              <a:rPr lang="en-US" altLang="zh-CN" sz="28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85 ℃</a:t>
            </a:r>
            <a:r>
              <a:rPr lang="zh-CN" altLang="en-US" sz="2800"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开始计时）</a:t>
            </a:r>
          </a:p>
        </p:txBody>
      </p:sp>
      <p:sp>
        <p:nvSpPr>
          <p:cNvPr id="2" name="标题 1">
            <a:extLst>
              <a:ext uri="{FF2B5EF4-FFF2-40B4-BE49-F238E27FC236}">
                <a16:creationId xmlns:a16="http://schemas.microsoft.com/office/drawing/2014/main" id="{A9015AF9-306B-4EEB-9715-24841460DF2D}"/>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7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79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9" name="图片 28678" descr="twl8s040228009"/>
          <p:cNvPicPr>
            <a:picLocks noChangeAspect="1"/>
          </p:cNvPicPr>
          <p:nvPr/>
        </p:nvPicPr>
        <p:blipFill>
          <a:blip r:embed="rId2"/>
          <a:stretch>
            <a:fillRect/>
          </a:stretch>
        </p:blipFill>
        <p:spPr>
          <a:xfrm>
            <a:off x="5886133" y="2600325"/>
            <a:ext cx="5580062" cy="3721100"/>
          </a:xfrm>
          <a:prstGeom prst="rect">
            <a:avLst/>
          </a:prstGeom>
          <a:noFill/>
          <a:ln w="9525">
            <a:noFill/>
          </a:ln>
        </p:spPr>
      </p:pic>
      <p:pic>
        <p:nvPicPr>
          <p:cNvPr id="28680" name="图片 28679" descr="twl8s040228008"/>
          <p:cNvPicPr>
            <a:picLocks noChangeAspect="1"/>
          </p:cNvPicPr>
          <p:nvPr/>
        </p:nvPicPr>
        <p:blipFill>
          <a:blip r:embed="rId3"/>
          <a:stretch>
            <a:fillRect/>
          </a:stretch>
        </p:blipFill>
        <p:spPr>
          <a:xfrm>
            <a:off x="300355" y="1113244"/>
            <a:ext cx="5111750" cy="3552190"/>
          </a:xfrm>
          <a:prstGeom prst="rect">
            <a:avLst/>
          </a:prstGeom>
          <a:noFill/>
          <a:ln w="9525">
            <a:noFill/>
          </a:ln>
        </p:spPr>
      </p:pic>
      <p:sp>
        <p:nvSpPr>
          <p:cNvPr id="28682" name="矩形 28681"/>
          <p:cNvSpPr/>
          <p:nvPr/>
        </p:nvSpPr>
        <p:spPr>
          <a:xfrm>
            <a:off x="5412105" y="1631717"/>
            <a:ext cx="1368425" cy="521970"/>
          </a:xfrm>
          <a:prstGeom prst="rect">
            <a:avLst/>
          </a:prstGeom>
          <a:noFill/>
          <a:ln w="57150">
            <a:solidFill>
              <a:srgbClr val="FF0000"/>
            </a:solidFill>
          </a:ln>
        </p:spPr>
        <p:txBody>
          <a:bodyPr>
            <a:spAutoFit/>
          </a:bodyPr>
          <a:lstStyle/>
          <a:p>
            <a:pPr>
              <a:buClr>
                <a:schemeClr val="bg1"/>
              </a:buClr>
            </a:pPr>
            <a:r>
              <a:rPr lang="zh-CN" altLang="en-US" sz="2800" b="1" dirty="0">
                <a:solidFill>
                  <a:srgbClr val="0066CC"/>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沸腾前</a:t>
            </a:r>
            <a:endParaRPr lang="zh-CN" altLang="en-US" sz="2800" b="1" dirty="0">
              <a:solidFill>
                <a:srgbClr val="0066CC"/>
              </a:solidFill>
              <a:latin typeface="SimHei" panose="02010609060101010101" pitchFamily="49" charset="-122"/>
              <a:ea typeface="SimHei" panose="02010609060101010101" pitchFamily="49" charset="-122"/>
              <a:sym typeface="SimHei" panose="02010609060101010101" pitchFamily="49" charset="-122"/>
            </a:endParaRPr>
          </a:p>
        </p:txBody>
      </p:sp>
      <p:sp>
        <p:nvSpPr>
          <p:cNvPr id="28683" name="矩形 28682"/>
          <p:cNvSpPr/>
          <p:nvPr/>
        </p:nvSpPr>
        <p:spPr>
          <a:xfrm>
            <a:off x="4545965" y="4789170"/>
            <a:ext cx="1266693" cy="523220"/>
          </a:xfrm>
          <a:prstGeom prst="rect">
            <a:avLst/>
          </a:prstGeom>
          <a:noFill/>
          <a:ln w="57150">
            <a:solidFill>
              <a:srgbClr val="FF0000"/>
            </a:solidFill>
            <a:prstDash val="solid"/>
          </a:ln>
        </p:spPr>
        <p:txBody>
          <a:bodyPr wrap="none" anchor="t">
            <a:spAutoFit/>
          </a:bodyPr>
          <a:lstStyle/>
          <a:p>
            <a:pPr>
              <a:buClr>
                <a:schemeClr val="bg1"/>
              </a:buClr>
            </a:pPr>
            <a:r>
              <a:rPr lang="zh-CN" altLang="en-US" sz="2800" b="1" dirty="0">
                <a:solidFill>
                  <a:srgbClr val="0066CC"/>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沸腾时</a:t>
            </a:r>
          </a:p>
        </p:txBody>
      </p:sp>
      <p:sp>
        <p:nvSpPr>
          <p:cNvPr id="2" name="标题 1">
            <a:extLst>
              <a:ext uri="{FF2B5EF4-FFF2-40B4-BE49-F238E27FC236}">
                <a16:creationId xmlns:a16="http://schemas.microsoft.com/office/drawing/2014/main" id="{7621102D-1FD0-4F9C-8C0E-2A4FA9081522}"/>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08" name="图片 33807"/>
          <p:cNvPicPr>
            <a:picLocks noChangeAspect="1"/>
          </p:cNvPicPr>
          <p:nvPr/>
        </p:nvPicPr>
        <p:blipFill>
          <a:blip r:embed="rId2"/>
          <a:stretch>
            <a:fillRect/>
          </a:stretch>
        </p:blipFill>
        <p:spPr>
          <a:xfrm>
            <a:off x="6091555" y="1840954"/>
            <a:ext cx="4733925" cy="4860925"/>
          </a:xfrm>
          <a:prstGeom prst="rect">
            <a:avLst/>
          </a:prstGeom>
          <a:noFill/>
          <a:ln w="9525">
            <a:noFill/>
          </a:ln>
        </p:spPr>
      </p:pic>
      <p:sp>
        <p:nvSpPr>
          <p:cNvPr id="33800" name="任意多边形 33799"/>
          <p:cNvSpPr/>
          <p:nvPr/>
        </p:nvSpPr>
        <p:spPr>
          <a:xfrm>
            <a:off x="6672263" y="3530689"/>
            <a:ext cx="2935287" cy="2235200"/>
          </a:xfrm>
          <a:custGeom>
            <a:avLst/>
            <a:gdLst/>
            <a:ahLst/>
            <a:cxnLst/>
            <a:rect l="0" t="0" r="0" b="0"/>
            <a:pathLst>
              <a:path w="1520" h="1225">
                <a:moveTo>
                  <a:pt x="0" y="1225"/>
                </a:moveTo>
                <a:cubicBezTo>
                  <a:pt x="100" y="962"/>
                  <a:pt x="200" y="699"/>
                  <a:pt x="272" y="544"/>
                </a:cubicBezTo>
                <a:cubicBezTo>
                  <a:pt x="344" y="389"/>
                  <a:pt x="382" y="378"/>
                  <a:pt x="431" y="295"/>
                </a:cubicBezTo>
                <a:cubicBezTo>
                  <a:pt x="480" y="212"/>
                  <a:pt x="488" y="90"/>
                  <a:pt x="567" y="45"/>
                </a:cubicBezTo>
                <a:cubicBezTo>
                  <a:pt x="646" y="0"/>
                  <a:pt x="790" y="27"/>
                  <a:pt x="907" y="23"/>
                </a:cubicBezTo>
                <a:cubicBezTo>
                  <a:pt x="1024" y="19"/>
                  <a:pt x="1187" y="23"/>
                  <a:pt x="1270" y="23"/>
                </a:cubicBezTo>
                <a:cubicBezTo>
                  <a:pt x="1353" y="23"/>
                  <a:pt x="1364" y="23"/>
                  <a:pt x="1406" y="23"/>
                </a:cubicBezTo>
                <a:cubicBezTo>
                  <a:pt x="1448" y="23"/>
                  <a:pt x="1494" y="23"/>
                  <a:pt x="1520" y="23"/>
                </a:cubicBezTo>
              </a:path>
            </a:pathLst>
          </a:custGeom>
          <a:noFill/>
          <a:ln w="28575" cap="flat" cmpd="sng">
            <a:solidFill>
              <a:srgbClr val="CC0000">
                <a:alpha val="100000"/>
              </a:srgbClr>
            </a:solidFill>
            <a:prstDash val="solid"/>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33802" name="文本框 33801"/>
          <p:cNvSpPr txBox="1"/>
          <p:nvPr/>
        </p:nvSpPr>
        <p:spPr>
          <a:xfrm>
            <a:off x="1082993" y="1094770"/>
            <a:ext cx="7200900" cy="645160"/>
          </a:xfrm>
          <a:prstGeom prst="rect">
            <a:avLst/>
          </a:prstGeom>
          <a:noFill/>
          <a:ln w="9525">
            <a:noFill/>
          </a:ln>
        </p:spPr>
        <p:txBody>
          <a:bodyPr>
            <a:spAutoFit/>
          </a:bodyPr>
          <a:lstStyle/>
          <a:p>
            <a:pPr>
              <a:spcBef>
                <a:spcPct val="50000"/>
              </a:spcBef>
              <a:buClr>
                <a:schemeClr val="bg1"/>
              </a:buClr>
            </a:pPr>
            <a:r>
              <a:rPr lang="en-US" altLang="zh-CN"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4</a:t>
            </a:r>
            <a:r>
              <a:rPr lang="zh-CN" altLang="en-US"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．分析数据和图象得出探究结论</a:t>
            </a:r>
          </a:p>
        </p:txBody>
      </p:sp>
      <p:sp>
        <p:nvSpPr>
          <p:cNvPr id="33804" name="矩形 33803"/>
          <p:cNvSpPr/>
          <p:nvPr/>
        </p:nvSpPr>
        <p:spPr>
          <a:xfrm>
            <a:off x="1182053" y="2910294"/>
            <a:ext cx="4500562" cy="521970"/>
          </a:xfrm>
          <a:prstGeom prst="rect">
            <a:avLst/>
          </a:prstGeom>
          <a:noFill/>
          <a:ln w="9525">
            <a:noFill/>
          </a:ln>
        </p:spPr>
        <p:txBody>
          <a:bodyPr>
            <a:spAutoFit/>
          </a:bodyPr>
          <a:lstStyle/>
          <a:p>
            <a:pPr>
              <a:buClr>
                <a:schemeClr val="bg1"/>
              </a:buClr>
            </a:pPr>
            <a:r>
              <a:rPr lang="zh-CN" altLang="en-US" sz="2800" b="1" dirty="0">
                <a:solidFill>
                  <a:schemeClr val="tx2"/>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沸腾前，水吸热温度升高。</a:t>
            </a:r>
          </a:p>
        </p:txBody>
      </p:sp>
      <p:sp>
        <p:nvSpPr>
          <p:cNvPr id="33805" name="直接连接符 33804"/>
          <p:cNvSpPr/>
          <p:nvPr/>
        </p:nvSpPr>
        <p:spPr>
          <a:xfrm>
            <a:off x="5307330" y="3356699"/>
            <a:ext cx="1725295" cy="1469390"/>
          </a:xfrm>
          <a:prstGeom prst="line">
            <a:avLst/>
          </a:prstGeom>
          <a:ln w="28575" cap="flat" cmpd="sng">
            <a:solidFill>
              <a:schemeClr val="tx1"/>
            </a:solidFill>
            <a:prstDash val="solid"/>
            <a:headEnd type="none" w="med" len="med"/>
            <a:tailEnd type="triangle" w="med" len="lg"/>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33806" name="矩形 33805"/>
          <p:cNvSpPr/>
          <p:nvPr/>
        </p:nvSpPr>
        <p:spPr>
          <a:xfrm>
            <a:off x="1182053" y="3687534"/>
            <a:ext cx="4355148" cy="1169551"/>
          </a:xfrm>
          <a:prstGeom prst="rect">
            <a:avLst/>
          </a:prstGeom>
          <a:noFill/>
          <a:ln w="9525">
            <a:noFill/>
          </a:ln>
        </p:spPr>
        <p:txBody>
          <a:bodyPr wrap="square">
            <a:spAutoFit/>
          </a:bodyPr>
          <a:lstStyle/>
          <a:p>
            <a:pPr>
              <a:lnSpc>
                <a:spcPct val="125000"/>
              </a:lnSpc>
              <a:buClr>
                <a:schemeClr val="bg1"/>
              </a:buClr>
            </a:pPr>
            <a:r>
              <a:rPr lang="zh-CN" altLang="en-US" sz="2800" b="1" dirty="0">
                <a:solidFill>
                  <a:schemeClr val="tx2"/>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沸腾过程中，水吸热温度保持不变。</a:t>
            </a:r>
          </a:p>
        </p:txBody>
      </p:sp>
      <p:sp>
        <p:nvSpPr>
          <p:cNvPr id="33807" name="直接连接符 33806"/>
          <p:cNvSpPr/>
          <p:nvPr/>
        </p:nvSpPr>
        <p:spPr>
          <a:xfrm flipV="1">
            <a:off x="5069941" y="3605302"/>
            <a:ext cx="3402547" cy="420374"/>
          </a:xfrm>
          <a:prstGeom prst="line">
            <a:avLst/>
          </a:prstGeom>
          <a:ln w="28575" cap="flat" cmpd="sng">
            <a:solidFill>
              <a:schemeClr val="tx1"/>
            </a:solidFill>
            <a:prstDash val="solid"/>
            <a:headEnd type="none" w="med" len="med"/>
            <a:tailEnd type="triangle" w="med" len="lg"/>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33810" name="矩形 33809"/>
          <p:cNvSpPr/>
          <p:nvPr/>
        </p:nvSpPr>
        <p:spPr>
          <a:xfrm>
            <a:off x="1082993" y="5059134"/>
            <a:ext cx="8137525" cy="1267206"/>
          </a:xfrm>
          <a:prstGeom prst="rect">
            <a:avLst/>
          </a:prstGeom>
          <a:noFill/>
          <a:ln w="9525">
            <a:noFill/>
          </a:ln>
        </p:spPr>
        <p:txBody>
          <a:bodyPr>
            <a:spAutoFit/>
          </a:bodyPr>
          <a:lstStyle/>
          <a:p>
            <a:pPr>
              <a:lnSpc>
                <a:spcPct val="125000"/>
              </a:lnSpc>
              <a:buClr>
                <a:schemeClr val="bg1"/>
              </a:buClr>
            </a:pP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）液体沸腾的条件：</a:t>
            </a:r>
          </a:p>
          <a:p>
            <a:pPr>
              <a:lnSpc>
                <a:spcPct val="125000"/>
              </a:lnSpc>
              <a:buClr>
                <a:schemeClr val="bg1"/>
              </a:buClr>
            </a:pP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altLang="en-US" sz="2800" b="1" dirty="0">
                <a:solidFill>
                  <a:schemeClr val="tx1"/>
                </a:solidFill>
                <a:latin typeface="SimHei" panose="02010609060101010101" pitchFamily="49" charset="-122"/>
                <a:ea typeface="SimHei" panose="02010609060101010101" pitchFamily="49" charset="-122"/>
                <a:cs typeface="Times New Roman" panose="02020603050405020304" pitchFamily="18" charset="0"/>
                <a:sym typeface="SimHei" panose="02010609060101010101" pitchFamily="49" charset="-122"/>
              </a:rPr>
              <a:t>达到一定的温度，吸热。</a:t>
            </a:r>
          </a:p>
        </p:txBody>
      </p:sp>
      <p:sp>
        <p:nvSpPr>
          <p:cNvPr id="33811" name="矩形 33810"/>
          <p:cNvSpPr/>
          <p:nvPr/>
        </p:nvSpPr>
        <p:spPr>
          <a:xfrm>
            <a:off x="1083310" y="2140039"/>
            <a:ext cx="4224020" cy="623248"/>
          </a:xfrm>
          <a:prstGeom prst="rect">
            <a:avLst/>
          </a:prstGeom>
          <a:noFill/>
          <a:ln w="9525">
            <a:noFill/>
          </a:ln>
        </p:spPr>
        <p:txBody>
          <a:bodyPr wrap="square">
            <a:spAutoFit/>
          </a:bodyPr>
          <a:lstStyle/>
          <a:p>
            <a:pPr>
              <a:lnSpc>
                <a:spcPct val="125000"/>
              </a:lnSpc>
              <a:buClr>
                <a:schemeClr val="bg1"/>
              </a:buClr>
            </a:pP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3200" b="1">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）温度变化规律：</a:t>
            </a:r>
          </a:p>
        </p:txBody>
      </p:sp>
      <p:sp>
        <p:nvSpPr>
          <p:cNvPr id="2" name="标题 1">
            <a:extLst>
              <a:ext uri="{FF2B5EF4-FFF2-40B4-BE49-F238E27FC236}">
                <a16:creationId xmlns:a16="http://schemas.microsoft.com/office/drawing/2014/main" id="{CC95D48F-16AA-4FBD-8B70-0C05D02C74FE}"/>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804"/>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1000"/>
                                  </p:stCondLst>
                                  <p:childTnLst>
                                    <p:set>
                                      <p:cBhvr>
                                        <p:cTn id="17" dur="1" fill="hold">
                                          <p:stCondLst>
                                            <p:cond delay="0"/>
                                          </p:stCondLst>
                                        </p:cTn>
                                        <p:tgtEl>
                                          <p:spTgt spid="3380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3806"/>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1000"/>
                                  </p:stCondLst>
                                  <p:childTnLst>
                                    <p:set>
                                      <p:cBhvr>
                                        <p:cTn id="24" dur="1" fill="hold">
                                          <p:stCondLst>
                                            <p:cond delay="0"/>
                                          </p:stCondLst>
                                        </p:cTn>
                                        <p:tgtEl>
                                          <p:spTgt spid="3380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8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4" grpId="0"/>
      <p:bldP spid="33806" grpId="0"/>
      <p:bldP spid="33810" grpId="0"/>
      <p:bldP spid="338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2" name="文本框 34821"/>
          <p:cNvSpPr txBox="1"/>
          <p:nvPr/>
        </p:nvSpPr>
        <p:spPr>
          <a:xfrm>
            <a:off x="1086291" y="1122509"/>
            <a:ext cx="6264275" cy="645160"/>
          </a:xfrm>
          <a:prstGeom prst="rect">
            <a:avLst/>
          </a:prstGeom>
          <a:noFill/>
          <a:ln w="9525">
            <a:noFill/>
          </a:ln>
        </p:spPr>
        <p:txBody>
          <a:bodyPr>
            <a:spAutoFit/>
          </a:bodyPr>
          <a:lstStyle/>
          <a:p>
            <a:pPr>
              <a:spcBef>
                <a:spcPct val="50000"/>
              </a:spcBef>
              <a:buClr>
                <a:schemeClr val="bg1"/>
              </a:buClr>
            </a:pPr>
            <a:r>
              <a:rPr lang="en-US" altLang="zh-CN"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5</a:t>
            </a:r>
            <a:r>
              <a:rPr lang="zh-CN" altLang="en-US"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．沸点：液体沸腾时的温度。</a:t>
            </a:r>
          </a:p>
        </p:txBody>
      </p:sp>
      <p:graphicFrame>
        <p:nvGraphicFramePr>
          <p:cNvPr id="2" name="表格 1"/>
          <p:cNvGraphicFramePr/>
          <p:nvPr>
            <p:extLst>
              <p:ext uri="{D42A27DB-BD31-4B8C-83A1-F6EECF244321}">
                <p14:modId xmlns:p14="http://schemas.microsoft.com/office/powerpoint/2010/main" val="292418815"/>
              </p:ext>
            </p:extLst>
          </p:nvPr>
        </p:nvGraphicFramePr>
        <p:xfrm>
          <a:off x="1176458" y="3551072"/>
          <a:ext cx="9676130" cy="2164080"/>
        </p:xfrm>
        <a:graphic>
          <a:graphicData uri="http://schemas.openxmlformats.org/drawingml/2006/table">
            <a:tbl>
              <a:tblPr firstRow="1" bandRow="1">
                <a:tableStyleId>{5940675A-B579-460E-94D1-54222C63F5DA}</a:tableStyleId>
              </a:tblPr>
              <a:tblGrid>
                <a:gridCol w="1611630">
                  <a:extLst>
                    <a:ext uri="{9D8B030D-6E8A-4147-A177-3AD203B41FA5}">
                      <a16:colId xmlns:a16="http://schemas.microsoft.com/office/drawing/2014/main" val="20000"/>
                    </a:ext>
                  </a:extLst>
                </a:gridCol>
                <a:gridCol w="16129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623695">
                  <a:extLst>
                    <a:ext uri="{9D8B030D-6E8A-4147-A177-3AD203B41FA5}">
                      <a16:colId xmlns:a16="http://schemas.microsoft.com/office/drawing/2014/main" val="20003"/>
                    </a:ext>
                  </a:extLst>
                </a:gridCol>
                <a:gridCol w="1612265">
                  <a:extLst>
                    <a:ext uri="{9D8B030D-6E8A-4147-A177-3AD203B41FA5}">
                      <a16:colId xmlns:a16="http://schemas.microsoft.com/office/drawing/2014/main" val="20004"/>
                    </a:ext>
                  </a:extLst>
                </a:gridCol>
                <a:gridCol w="1615440">
                  <a:extLst>
                    <a:ext uri="{9D8B030D-6E8A-4147-A177-3AD203B41FA5}">
                      <a16:colId xmlns:a16="http://schemas.microsoft.com/office/drawing/2014/main" val="20005"/>
                    </a:ext>
                  </a:extLst>
                </a:gridCol>
              </a:tblGrid>
              <a:tr h="541020">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液态铁</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2 750</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甲苯</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111</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液态氧</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 83</a:t>
                      </a:r>
                      <a:endParaRPr lang="en-US" alt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1020">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液态铅</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1 740</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水</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100</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液态氮</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－196</a:t>
                      </a:r>
                      <a:endParaRPr lang="en-US" alt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020">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水银</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357</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酒精</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78</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液态氢</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－253</a:t>
                      </a:r>
                      <a:endParaRPr lang="en-US" alt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020">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亚麻仁油</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287</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液态氨</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33.5</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rPr>
                        <a:t>气态氦</a:t>
                      </a:r>
                      <a:endParaRPr lang="en-US" altLang="en-US" sz="2800" b="1">
                        <a:latin typeface="SimHei" panose="02010609060101010101" pitchFamily="49" charset="-122"/>
                        <a:ea typeface="SimHei" panose="02010609060101010101" pitchFamily="49" charset="-122"/>
                        <a:cs typeface="宋体" panose="02010600030101010101" pitchFamily="2"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－268.9</a:t>
                      </a:r>
                      <a:endParaRPr lang="en-US" altLang="en-US" sz="2800" b="1">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0" name="文本框 99"/>
          <p:cNvSpPr txBox="1"/>
          <p:nvPr/>
        </p:nvSpPr>
        <p:spPr>
          <a:xfrm>
            <a:off x="1826063" y="2474747"/>
            <a:ext cx="8641080" cy="583565"/>
          </a:xfrm>
          <a:prstGeom prst="rect">
            <a:avLst/>
          </a:prstGeom>
          <a:solidFill>
            <a:srgbClr val="92D050"/>
          </a:solidFill>
          <a:ln w="9525">
            <a:noFill/>
          </a:ln>
        </p:spPr>
        <p:txBody>
          <a:bodyPr wrap="square">
            <a:spAutoFit/>
          </a:bodyPr>
          <a:lstStyle/>
          <a:p>
            <a:pPr indent="933450"/>
            <a:r>
              <a:rPr lang="en-US" sz="32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sz="32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一些液体的沸点/℃(在标准大气压下)</a:t>
            </a:r>
            <a:endParaRPr lang="zh-CN" altLang="en-US" sz="3200" b="1"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3" name="标题 2">
            <a:extLst>
              <a:ext uri="{FF2B5EF4-FFF2-40B4-BE49-F238E27FC236}">
                <a16:creationId xmlns:a16="http://schemas.microsoft.com/office/drawing/2014/main" id="{E92E1601-2D4C-44DA-874A-559796F3BC14}"/>
              </a:ext>
            </a:extLst>
          </p:cNvPr>
          <p:cNvSpPr>
            <a:spLocks noGrp="1"/>
          </p:cNvSpPr>
          <p:nvPr>
            <p:ph type="ctrTitle"/>
          </p:nvPr>
        </p:nvSpPr>
        <p:spPr/>
        <p:txBody>
          <a:bodyPr/>
          <a:lstStyle/>
          <a:p>
            <a:r>
              <a:rPr lang="zh-CN" altLang="en-US">
                <a:latin typeface="SimHei" panose="02010609060101010101" pitchFamily="49" charset="-122"/>
                <a:ea typeface="SimHei" panose="02010609060101010101" pitchFamily="49" charset="-122"/>
                <a:sym typeface="SimHei" panose="02010609060101010101" pitchFamily="49" charset="-122"/>
              </a:rPr>
              <a:t>课程讲解</a:t>
            </a:r>
            <a:endParaRPr lang="zh-CN" altLang="en-US" dirty="0">
              <a:latin typeface="SimHei" panose="02010609060101010101" pitchFamily="49" charset="-122"/>
              <a:ea typeface="SimHei" panose="02010609060101010101" pitchFamily="49" charset="-122"/>
              <a:sym typeface="SimHei"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822">
                                            <p:txEl>
                                              <p:pRg st="0" end="0"/>
                                            </p:txEl>
                                          </p:spTgt>
                                        </p:tgtEl>
                                        <p:attrNameLst>
                                          <p:attrName>style.visibility</p:attrName>
                                        </p:attrNameLst>
                                      </p:cBhvr>
                                      <p:to>
                                        <p:strVal val="visible"/>
                                      </p:to>
                                    </p:set>
                                    <p:animEffect transition="in" filter="box(in)">
                                      <p:cBhvr>
                                        <p:cTn id="7" dur="2000"/>
                                        <p:tgtEl>
                                          <p:spTgt spid="348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3553"/>
          <p:cNvSpPr/>
          <p:nvPr/>
        </p:nvSpPr>
        <p:spPr>
          <a:xfrm>
            <a:off x="1783455" y="2774610"/>
            <a:ext cx="8353425" cy="556884"/>
          </a:xfrm>
          <a:prstGeom prst="rect">
            <a:avLst/>
          </a:prstGeom>
          <a:noFill/>
          <a:ln w="9525">
            <a:noFill/>
          </a:ln>
        </p:spPr>
        <p:txBody>
          <a:bodyPr>
            <a:spAutoFit/>
          </a:bodyPr>
          <a:lstStyle/>
          <a:p>
            <a:pPr>
              <a:lnSpc>
                <a:spcPct val="125000"/>
              </a:lnSpc>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通过生活中的一些现象，分析蒸发的特点：</a:t>
            </a:r>
          </a:p>
        </p:txBody>
      </p:sp>
      <p:sp>
        <p:nvSpPr>
          <p:cNvPr id="23555" name="Text Box 74"/>
          <p:cNvSpPr txBox="1"/>
          <p:nvPr/>
        </p:nvSpPr>
        <p:spPr>
          <a:xfrm>
            <a:off x="1434840" y="1452540"/>
            <a:ext cx="9253855" cy="1267206"/>
          </a:xfrm>
          <a:prstGeom prst="rect">
            <a:avLst/>
          </a:prstGeom>
          <a:solidFill>
            <a:schemeClr val="bg1"/>
          </a:solidFill>
          <a:ln w="57150">
            <a:solidFill>
              <a:srgbClr val="FF0000"/>
            </a:solidFill>
          </a:ln>
        </p:spPr>
        <p:txBody>
          <a:bodyPr wrap="square">
            <a:spAutoFit/>
          </a:bodyPr>
          <a:lstStyle/>
          <a:p>
            <a:pPr>
              <a:lnSpc>
                <a:spcPct val="125000"/>
              </a:lnSpc>
            </a:pPr>
            <a:r>
              <a:rPr lang="zh-CN" altLang="en-US" dirty="0">
                <a:solidFill>
                  <a:srgbClr val="0066CC"/>
                </a:solidFill>
                <a:latin typeface="SimHei" panose="02010609060101010101" pitchFamily="49" charset="-122"/>
                <a:ea typeface="SimHei" panose="02010609060101010101" pitchFamily="49" charset="-122"/>
                <a:sym typeface="SimHei" panose="02010609060101010101" pitchFamily="49" charset="-122"/>
              </a:rPr>
              <a:t>　</a:t>
            </a: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．液体在任何温度下都能发生，并且只在液体表面发生的缓慢的汽化现象</a:t>
            </a:r>
          </a:p>
        </p:txBody>
      </p:sp>
      <p:sp>
        <p:nvSpPr>
          <p:cNvPr id="23556" name="矩形 23555"/>
          <p:cNvSpPr/>
          <p:nvPr/>
        </p:nvSpPr>
        <p:spPr>
          <a:xfrm>
            <a:off x="1434840" y="3419135"/>
            <a:ext cx="9253220" cy="3322955"/>
          </a:xfrm>
          <a:prstGeom prst="rect">
            <a:avLst/>
          </a:prstGeom>
          <a:noFill/>
          <a:ln w="57150">
            <a:solidFill>
              <a:srgbClr val="FF0000"/>
            </a:solidFill>
          </a:ln>
        </p:spPr>
        <p:txBody>
          <a:bodyPr wrap="square">
            <a:spAutoFit/>
          </a:bodyPr>
          <a:lstStyle/>
          <a:p>
            <a:pPr>
              <a:lnSpc>
                <a:spcPct val="125000"/>
              </a:lnSpc>
            </a:pPr>
            <a:r>
              <a:rPr lang="zh-CN" altLang="en-US"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dirty="0">
                <a:solidFill>
                  <a:schemeClr val="tx1">
                    <a:lumMod val="65000"/>
                    <a:lumOff val="35000"/>
                  </a:schemeClr>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现象</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：湿衣服在太阳下晾晒会变干，在阴凉处也会变干了，为什么呢？</a:t>
            </a:r>
          </a:p>
          <a:p>
            <a:pPr>
              <a:lnSpc>
                <a:spcPct val="125000"/>
              </a:lnSpc>
            </a:pP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现象</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：湿衣服弄成一团，衣服的外边干了，但是里边还没干，为什么呢</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a:p>
            <a:pPr>
              <a:lnSpc>
                <a:spcPct val="125000"/>
              </a:lnSpc>
            </a:pP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现象</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：现在我们的秋季校服洗干净后要晾晒一天的时间才能干</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为什么呢</a:t>
            </a:r>
            <a:r>
              <a:rPr lang="en-US" altLang="zh-CN" sz="2800" dirty="0">
                <a:solidFill>
                  <a:schemeClr val="tx1">
                    <a:lumMod val="65000"/>
                    <a:lumOff val="35000"/>
                  </a:schemeClr>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p:txBody>
      </p:sp>
      <p:sp>
        <p:nvSpPr>
          <p:cNvPr id="23558" name="矩形 23557"/>
          <p:cNvSpPr/>
          <p:nvPr/>
        </p:nvSpPr>
        <p:spPr>
          <a:xfrm>
            <a:off x="1180676" y="741386"/>
            <a:ext cx="2037737" cy="646331"/>
          </a:xfrm>
          <a:prstGeom prst="rect">
            <a:avLst/>
          </a:prstGeom>
          <a:noFill/>
          <a:ln w="9525">
            <a:noFill/>
          </a:ln>
        </p:spPr>
        <p:txBody>
          <a:bodyPr wrap="none" anchor="t">
            <a:spAutoFit/>
          </a:bodyPr>
          <a:lstStyle/>
          <a:p>
            <a:pPr>
              <a:buClr>
                <a:schemeClr val="bg1"/>
              </a:buClr>
            </a:pP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二、蒸发</a:t>
            </a:r>
          </a:p>
        </p:txBody>
      </p:sp>
      <p:sp>
        <p:nvSpPr>
          <p:cNvPr id="2" name="标题 1">
            <a:extLst>
              <a:ext uri="{FF2B5EF4-FFF2-40B4-BE49-F238E27FC236}">
                <a16:creationId xmlns:a16="http://schemas.microsoft.com/office/drawing/2014/main" id="{2AA03BB5-85B6-4C1C-8D19-8B2A0D59FF15}"/>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898</Words>
  <Application>Microsoft Office PowerPoint</Application>
  <PresentationFormat>宽屏</PresentationFormat>
  <Paragraphs>156</Paragraphs>
  <Slides>17</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Arial</vt:lpstr>
      <vt:lpstr>Calibri</vt:lpstr>
      <vt:lpstr>Times New Roman</vt:lpstr>
      <vt:lpstr>黑体</vt:lpstr>
      <vt:lpstr>黑体</vt:lpstr>
      <vt:lpstr>楷体</vt:lpstr>
      <vt:lpstr>微软雅黑</vt:lpstr>
      <vt:lpstr>Office 主题</vt:lpstr>
      <vt:lpstr>1_Office 主题</vt:lpstr>
      <vt:lpstr>PowerPoint 演示文稿</vt:lpstr>
      <vt:lpstr>课程导入</vt:lpstr>
      <vt:lpstr>课程导入</vt:lpstr>
      <vt:lpstr>探究 水沸腾时温度变化的特点</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课堂思考</vt:lpstr>
      <vt:lpstr>课堂小结</vt:lpstr>
      <vt:lpstr>再见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12</cp:revision>
  <dcterms:created xsi:type="dcterms:W3CDTF">2018-03-01T02:03:00Z</dcterms:created>
  <dcterms:modified xsi:type="dcterms:W3CDTF">2022-10-18T11:26:00Z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